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ial" panose="020B0604020202020204" pitchFamily="34" charset="0"/>
      <p:regular r:id="rId14"/>
    </p:embeddedFont>
    <p:embeddedFont>
      <p:font typeface="Arial Bold" panose="020B0802020202020204" pitchFamily="34" charset="77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swald" pitchFamily="2" charset="77"/>
      <p:regular r:id="rId21"/>
    </p:embeddedFont>
    <p:embeddedFont>
      <p:font typeface="Oswald Bold" pitchFamily="2" charset="77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7" autoAdjust="0"/>
  </p:normalViewPr>
  <p:slideViewPr>
    <p:cSldViewPr>
      <p:cViewPr varScale="1">
        <p:scale>
          <a:sx n="68" d="100"/>
          <a:sy n="68" d="100"/>
        </p:scale>
        <p:origin x="10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Providers….</a:t>
            </a:r>
          </a:p>
          <a:p>
            <a:r>
              <a:rPr lang="en-US"/>
              <a:t>NCQA credentialing process, ensuring MeMD has a high-quality provider network, just like a hospital </a:t>
            </a:r>
          </a:p>
          <a:p>
            <a:r>
              <a:rPr lang="en-US"/>
              <a:t>Medical providers are available 24/7/365</a:t>
            </a:r>
          </a:p>
          <a:p>
            <a:r>
              <a:rPr lang="en-US"/>
              <a:t>Therapists can be seen in as few as 24 hrs.</a:t>
            </a:r>
          </a:p>
          <a:p>
            <a:r>
              <a:rPr lang="en-US"/>
              <a:t>Medical providers average 16.9 years of clinical experience</a:t>
            </a:r>
          </a:p>
          <a:p>
            <a:r>
              <a:rPr lang="en-US"/>
              <a:t>Quality assurance with 10% of charts reviewed by our Chief Medical Officer </a:t>
            </a:r>
          </a:p>
          <a:p>
            <a:r>
              <a:rPr lang="en-US"/>
              <a:t>State Licensed and U.S. board certified</a:t>
            </a:r>
          </a:p>
          <a:p>
            <a:r>
              <a:rPr lang="en-US"/>
              <a:t>Nationwide</a:t>
            </a:r>
          </a:p>
          <a:p>
            <a:endParaRPr lang="en-US"/>
          </a:p>
          <a:p>
            <a:r>
              <a:rPr lang="en-US"/>
              <a:t>Care Coordination…</a:t>
            </a:r>
          </a:p>
          <a:p>
            <a:r>
              <a:rPr lang="en-US"/>
              <a:t>Care Coordination team is available 24/7/365 </a:t>
            </a:r>
          </a:p>
          <a:p>
            <a:r>
              <a:rPr lang="en-US"/>
              <a:t>Supports patients requesting a visit</a:t>
            </a:r>
          </a:p>
          <a:p>
            <a:r>
              <a:rPr lang="en-US"/>
              <a:t>Available to answer patient questions by phone or online chat</a:t>
            </a:r>
          </a:p>
          <a:p>
            <a:r>
              <a:rPr lang="en-US"/>
              <a:t>Streamlines intake process and on-hand to answer patient questions, troubleshoot webcam issues, etc.</a:t>
            </a:r>
          </a:p>
          <a:p>
            <a:endParaRPr lang="en-US"/>
          </a:p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Allergies</a:t>
            </a:r>
          </a:p>
          <a:p>
            <a:r>
              <a:rPr lang="en-US"/>
              <a:t>Bites &amp; Stings</a:t>
            </a:r>
          </a:p>
          <a:p>
            <a:r>
              <a:rPr lang="en-US"/>
              <a:t>Bronchitis</a:t>
            </a:r>
          </a:p>
          <a:p>
            <a:r>
              <a:rPr lang="en-US"/>
              <a:t>Diarrhea</a:t>
            </a:r>
          </a:p>
          <a:p>
            <a:r>
              <a:rPr lang="en-US"/>
              <a:t>Fever</a:t>
            </a:r>
          </a:p>
          <a:p>
            <a:r>
              <a:rPr lang="en-US"/>
              <a:t>Flu Symptoms</a:t>
            </a:r>
          </a:p>
          <a:p>
            <a:r>
              <a:rPr lang="en-US"/>
              <a:t>Medication Refills</a:t>
            </a:r>
          </a:p>
          <a:p>
            <a:r>
              <a:rPr lang="en-US"/>
              <a:t>Nausea</a:t>
            </a:r>
          </a:p>
          <a:p>
            <a:r>
              <a:rPr lang="en-US"/>
              <a:t>Sinus Symptoms</a:t>
            </a:r>
          </a:p>
          <a:p>
            <a:r>
              <a:rPr lang="en-US"/>
              <a:t>Skin Infections</a:t>
            </a:r>
          </a:p>
          <a:p>
            <a:r>
              <a:rPr lang="en-US"/>
              <a:t>Urinary Tract Infections</a:t>
            </a:r>
          </a:p>
          <a:p>
            <a:r>
              <a:rPr lang="en-US"/>
              <a:t>And more</a:t>
            </a:r>
          </a:p>
          <a:p>
            <a:endParaRPr lang="en-US"/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Allergies</a:t>
            </a:r>
          </a:p>
          <a:p>
            <a:r>
              <a:rPr lang="en-US"/>
              <a:t>Bites &amp; Stings</a:t>
            </a:r>
          </a:p>
          <a:p>
            <a:r>
              <a:rPr lang="en-US"/>
              <a:t>Bronchitis</a:t>
            </a:r>
          </a:p>
          <a:p>
            <a:r>
              <a:rPr lang="en-US"/>
              <a:t>Diarrhea</a:t>
            </a:r>
          </a:p>
          <a:p>
            <a:r>
              <a:rPr lang="en-US"/>
              <a:t>Fever</a:t>
            </a:r>
          </a:p>
          <a:p>
            <a:r>
              <a:rPr lang="en-US"/>
              <a:t>Flu Symptoms</a:t>
            </a:r>
          </a:p>
          <a:p>
            <a:r>
              <a:rPr lang="en-US"/>
              <a:t>Medication Refills</a:t>
            </a:r>
          </a:p>
          <a:p>
            <a:r>
              <a:rPr lang="en-US"/>
              <a:t>Nausea</a:t>
            </a:r>
          </a:p>
          <a:p>
            <a:r>
              <a:rPr lang="en-US"/>
              <a:t>Sinus Symptoms</a:t>
            </a:r>
          </a:p>
          <a:p>
            <a:r>
              <a:rPr lang="en-US"/>
              <a:t>Skin Infections</a:t>
            </a:r>
          </a:p>
          <a:p>
            <a:r>
              <a:rPr lang="en-US"/>
              <a:t>Urinary Tract Infections</a:t>
            </a:r>
          </a:p>
          <a:p>
            <a:r>
              <a:rPr lang="en-US"/>
              <a:t>And more</a:t>
            </a:r>
          </a:p>
          <a:p>
            <a:endParaRPr lang="en-US"/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0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49.svg"/><Relationship Id="rId15" Type="http://schemas.openxmlformats.org/officeDocument/2006/relationships/image" Target="../media/image52.png"/><Relationship Id="rId10" Type="http://schemas.openxmlformats.org/officeDocument/2006/relationships/image" Target="../media/image33.png"/><Relationship Id="rId4" Type="http://schemas.openxmlformats.org/officeDocument/2006/relationships/image" Target="../media/image48.png"/><Relationship Id="rId9" Type="http://schemas.openxmlformats.org/officeDocument/2006/relationships/image" Target="../media/image32.svg"/><Relationship Id="rId14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9420" y="8263127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59420" y="5607622"/>
            <a:ext cx="2799147" cy="279914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4448" r="-3553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659420" y="4799097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59420" y="2143592"/>
            <a:ext cx="2799147" cy="279914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15" r="-2501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209815" y="6134649"/>
            <a:ext cx="6851587" cy="1077187"/>
          </a:xfrm>
          <a:custGeom>
            <a:avLst/>
            <a:gdLst/>
            <a:ahLst/>
            <a:cxnLst/>
            <a:rect l="l" t="t" r="r" b="b"/>
            <a:pathLst>
              <a:path w="6851587" h="1077187">
                <a:moveTo>
                  <a:pt x="0" y="0"/>
                </a:moveTo>
                <a:lnTo>
                  <a:pt x="6851587" y="0"/>
                </a:lnTo>
                <a:lnTo>
                  <a:pt x="6851587" y="1077187"/>
                </a:lnTo>
                <a:lnTo>
                  <a:pt x="0" y="1077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23471" y="2734317"/>
            <a:ext cx="8507299" cy="4785296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283" b="-9283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2924060" y="9846926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924060" y="7191421"/>
            <a:ext cx="2799147" cy="279914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15" r="-2501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924060" y="6382896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924060" y="3727391"/>
            <a:ext cx="2799147" cy="279914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43114" r="-43114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2924060" y="2915843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924060" y="260338"/>
            <a:ext cx="2799147" cy="279914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25015" r="-25015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6189931" y="7929174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6189931" y="5273669"/>
            <a:ext cx="2799147" cy="279914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24991" r="-24991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16189931" y="4465144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6189931" y="1809639"/>
            <a:ext cx="2799147" cy="2799147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24921" r="-24921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6189931" y="998090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6189931" y="-1657415"/>
            <a:ext cx="2799147" cy="279914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48040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6189931" y="8703201"/>
            <a:ext cx="2799147" cy="2799147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2"/>
              <a:stretch>
                <a:fillRect l="-25015" r="-25015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2724362" y="501460"/>
            <a:ext cx="4105516" cy="1158451"/>
          </a:xfrm>
          <a:custGeom>
            <a:avLst/>
            <a:gdLst/>
            <a:ahLst/>
            <a:cxnLst/>
            <a:rect l="l" t="t" r="r" b="b"/>
            <a:pathLst>
              <a:path w="4105516" h="1158451">
                <a:moveTo>
                  <a:pt x="0" y="0"/>
                </a:moveTo>
                <a:lnTo>
                  <a:pt x="4105516" y="0"/>
                </a:lnTo>
                <a:lnTo>
                  <a:pt x="4105516" y="1158451"/>
                </a:lnTo>
                <a:lnTo>
                  <a:pt x="0" y="11584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0972"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272558" y="1742964"/>
            <a:ext cx="7009124" cy="695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60"/>
              </a:lnSpc>
              <a:spcBef>
                <a:spcPct val="0"/>
              </a:spcBef>
            </a:pPr>
            <a:r>
              <a:rPr lang="en-US" sz="4174">
                <a:solidFill>
                  <a:srgbClr val="E24145"/>
                </a:solidFill>
                <a:latin typeface="Oswald"/>
              </a:rPr>
              <a:t>Happy and Healthy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42861" y="7824413"/>
            <a:ext cx="6938821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7"/>
              </a:lnSpc>
            </a:pPr>
            <a:r>
              <a:rPr lang="en-US" sz="2464">
                <a:solidFill>
                  <a:srgbClr val="000000"/>
                </a:solidFill>
                <a:latin typeface="Oswald Bold"/>
              </a:rPr>
              <a:t>Create More Experiences by Saving Time and Money!</a:t>
            </a:r>
          </a:p>
          <a:p>
            <a:pPr algn="ctr">
              <a:lnSpc>
                <a:spcPts val="2957"/>
              </a:lnSpc>
            </a:pPr>
            <a:endParaRPr lang="en-US" sz="2464">
              <a:solidFill>
                <a:srgbClr val="000000"/>
              </a:solidFill>
              <a:latin typeface="Oswald Bold"/>
            </a:endParaRPr>
          </a:p>
          <a:p>
            <a:pPr algn="ctr">
              <a:lnSpc>
                <a:spcPts val="2957"/>
              </a:lnSpc>
            </a:pPr>
            <a:r>
              <a:rPr lang="en-US" sz="2464">
                <a:solidFill>
                  <a:srgbClr val="000000"/>
                </a:solidFill>
                <a:latin typeface="Oswald"/>
              </a:rPr>
              <a:t>KonnectMD’s membership was created to disrupt healthcare. Today, we have reduced in-person visits by 60% and saved our members 45% in copays and claims costs.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61271" y="2770165"/>
            <a:ext cx="4002442" cy="400242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7" b="-5623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3004429" y="2770165"/>
            <a:ext cx="3903440" cy="3925631"/>
            <a:chOff x="0" y="0"/>
            <a:chExt cx="5204587" cy="523417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204587" cy="5204587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5B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72166" y="373940"/>
              <a:ext cx="4860255" cy="4860235"/>
              <a:chOff x="0" y="0"/>
              <a:chExt cx="6350000" cy="63499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16" r="-216"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7316295" y="2727957"/>
            <a:ext cx="4008616" cy="400861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B5B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353049" y="2764726"/>
            <a:ext cx="3971863" cy="3971847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272723" y="7018707"/>
            <a:ext cx="4701113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"/>
              </a:rPr>
              <a:t>“I love this service—total ease of mind. 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"/>
              </a:rPr>
              <a:t>Best telehealth provider, hands down!” 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 Bold"/>
              </a:rPr>
              <a:t>- Rachel Joy Baribeau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"/>
              </a:rPr>
              <a:t>(Sports Broadcaster &amp; Author)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E24145"/>
                </a:solidFill>
                <a:latin typeface="Oswald Bold"/>
              </a:rPr>
              <a:t>Gold Member since 2022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03165" y="7064532"/>
            <a:ext cx="4705968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"/>
              </a:rPr>
              <a:t>“Increased the satisfaction of my staff 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"/>
              </a:rPr>
              <a:t>and reduced our sick day requests!” 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 Bold"/>
              </a:rPr>
              <a:t>- Lisa Fausey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Oswald"/>
              </a:rPr>
              <a:t>(CEO @Home Helpers Home Care)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>
                <a:solidFill>
                  <a:srgbClr val="E24145"/>
                </a:solidFill>
                <a:latin typeface="Oswald Bold"/>
              </a:rPr>
              <a:t>Providing for Staff since 2021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25433" y="7018707"/>
            <a:ext cx="4326134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"/>
              </a:rPr>
              <a:t>“I save nearly $310 per month on meds. I can vacation with the $3700 savings!” 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 u="none">
                <a:solidFill>
                  <a:srgbClr val="000000"/>
                </a:solidFill>
                <a:latin typeface="Oswald Bold"/>
              </a:rPr>
              <a:t>- Quintin Robinson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Oswald"/>
              </a:rPr>
              <a:t>(Chief of HR @Memphis Schools)</a:t>
            </a:r>
            <a:r>
              <a:rPr lang="en-US" sz="2300">
                <a:solidFill>
                  <a:srgbClr val="FFF3F2"/>
                </a:solidFill>
                <a:latin typeface="Oswald"/>
              </a:rPr>
              <a:t>)</a:t>
            </a:r>
          </a:p>
          <a:p>
            <a:pPr marL="0" lvl="0" indent="0" algn="ctr">
              <a:lnSpc>
                <a:spcPts val="3220"/>
              </a:lnSpc>
            </a:pPr>
            <a:r>
              <a:rPr lang="en-US" sz="2300">
                <a:solidFill>
                  <a:srgbClr val="E24145"/>
                </a:solidFill>
                <a:latin typeface="Oswald Bold"/>
              </a:rPr>
              <a:t>Platinum Member since 2020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95537" y="1087111"/>
            <a:ext cx="13696927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</a:pPr>
            <a:r>
              <a:rPr lang="en-US" sz="7200">
                <a:solidFill>
                  <a:srgbClr val="E24145"/>
                </a:solidFill>
                <a:latin typeface="Oswald Bold"/>
              </a:rPr>
              <a:t>Making a Difference</a:t>
            </a: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4867197" y="-11596345"/>
            <a:ext cx="8553605" cy="19591936"/>
            <a:chOff x="0" y="0"/>
            <a:chExt cx="11404807" cy="261225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04797" cy="26122595"/>
            </a:xfrm>
            <a:custGeom>
              <a:avLst/>
              <a:gdLst/>
              <a:ahLst/>
              <a:cxnLst/>
              <a:rect l="l" t="t" r="r" b="b"/>
              <a:pathLst>
                <a:path w="11404797" h="26122595">
                  <a:moveTo>
                    <a:pt x="0" y="0"/>
                  </a:moveTo>
                  <a:lnTo>
                    <a:pt x="11404797" y="0"/>
                  </a:lnTo>
                  <a:lnTo>
                    <a:pt x="11404797" y="26122595"/>
                  </a:lnTo>
                  <a:lnTo>
                    <a:pt x="0" y="26122595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THE FUTURE OF HEALTHCARE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9420" y="8263127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59420" y="5607622"/>
            <a:ext cx="2799147" cy="279914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4448" r="-3553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659420" y="4799097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59420" y="2143592"/>
            <a:ext cx="2799147" cy="279914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15" r="-2501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209815" y="6134649"/>
            <a:ext cx="6851587" cy="1077187"/>
          </a:xfrm>
          <a:custGeom>
            <a:avLst/>
            <a:gdLst/>
            <a:ahLst/>
            <a:cxnLst/>
            <a:rect l="l" t="t" r="r" b="b"/>
            <a:pathLst>
              <a:path w="6851587" h="1077187">
                <a:moveTo>
                  <a:pt x="0" y="0"/>
                </a:moveTo>
                <a:lnTo>
                  <a:pt x="6851587" y="0"/>
                </a:lnTo>
                <a:lnTo>
                  <a:pt x="6851587" y="1077187"/>
                </a:lnTo>
                <a:lnTo>
                  <a:pt x="0" y="1077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23471" y="2734317"/>
            <a:ext cx="8507299" cy="4785296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283" b="-9283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2924060" y="9846926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924060" y="7191421"/>
            <a:ext cx="2799147" cy="279914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15" r="-2501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924060" y="6382896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924060" y="3727391"/>
            <a:ext cx="2799147" cy="279914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43114" r="-43114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2924060" y="2915843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6" y="0"/>
                </a:lnTo>
                <a:lnTo>
                  <a:pt x="2799146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924060" y="260338"/>
            <a:ext cx="2799147" cy="279914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25015" r="-25015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6189931" y="7929174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6189931" y="5273669"/>
            <a:ext cx="2799147" cy="279914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24991" r="-24991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16189931" y="4465144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3"/>
                </a:lnTo>
                <a:lnTo>
                  <a:pt x="0" y="44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6189931" y="1809639"/>
            <a:ext cx="2799147" cy="2799147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24921" r="-24921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6189931" y="998090"/>
            <a:ext cx="2799147" cy="440074"/>
          </a:xfrm>
          <a:custGeom>
            <a:avLst/>
            <a:gdLst/>
            <a:ahLst/>
            <a:cxnLst/>
            <a:rect l="l" t="t" r="r" b="b"/>
            <a:pathLst>
              <a:path w="2799147" h="440074">
                <a:moveTo>
                  <a:pt x="0" y="0"/>
                </a:moveTo>
                <a:lnTo>
                  <a:pt x="2799147" y="0"/>
                </a:lnTo>
                <a:lnTo>
                  <a:pt x="2799147" y="440074"/>
                </a:lnTo>
                <a:lnTo>
                  <a:pt x="0" y="44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22"/>
            </a:stretch>
          </a:blipFill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6189931" y="-1657415"/>
            <a:ext cx="2799147" cy="279914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48040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6189931" y="8703201"/>
            <a:ext cx="2799147" cy="2799147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2"/>
              <a:stretch>
                <a:fillRect l="-25015" r="-25015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2385756" y="803753"/>
            <a:ext cx="4782728" cy="1349539"/>
          </a:xfrm>
          <a:custGeom>
            <a:avLst/>
            <a:gdLst/>
            <a:ahLst/>
            <a:cxnLst/>
            <a:rect l="l" t="t" r="r" b="b"/>
            <a:pathLst>
              <a:path w="4782728" h="1349539">
                <a:moveTo>
                  <a:pt x="0" y="0"/>
                </a:moveTo>
                <a:lnTo>
                  <a:pt x="4782728" y="0"/>
                </a:lnTo>
                <a:lnTo>
                  <a:pt x="4782728" y="1349539"/>
                </a:lnTo>
                <a:lnTo>
                  <a:pt x="0" y="1349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0972"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272558" y="9191625"/>
            <a:ext cx="7009124" cy="695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60"/>
              </a:lnSpc>
              <a:spcBef>
                <a:spcPct val="0"/>
              </a:spcBef>
            </a:pPr>
            <a:r>
              <a:rPr lang="en-US" sz="4174">
                <a:solidFill>
                  <a:srgbClr val="E24145"/>
                </a:solidFill>
                <a:latin typeface="Oswald"/>
              </a:rPr>
              <a:t>Get Started Today!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5590" y="7938699"/>
            <a:ext cx="7723060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7"/>
              </a:lnSpc>
            </a:pPr>
            <a:r>
              <a:rPr lang="en-US" sz="2464">
                <a:solidFill>
                  <a:srgbClr val="000000"/>
                </a:solidFill>
                <a:latin typeface="Oswald Bold"/>
              </a:rPr>
              <a:t>Thanks for joining us! </a:t>
            </a:r>
          </a:p>
          <a:p>
            <a:pPr algn="ctr">
              <a:lnSpc>
                <a:spcPts val="2957"/>
              </a:lnSpc>
            </a:pPr>
            <a:r>
              <a:rPr lang="en-US" sz="2464">
                <a:solidFill>
                  <a:srgbClr val="000000"/>
                </a:solidFill>
                <a:latin typeface="Oswald"/>
              </a:rPr>
              <a:t>We are confident that we can bring about positive change in the lives of millions struggling to access essential healthcare services.</a:t>
            </a:r>
          </a:p>
          <a:p>
            <a:pPr algn="ctr">
              <a:lnSpc>
                <a:spcPts val="2957"/>
              </a:lnSpc>
            </a:pPr>
            <a:endParaRPr lang="en-US" sz="2464">
              <a:solidFill>
                <a:srgbClr val="000000"/>
              </a:solidFill>
              <a:latin typeface="Oswald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42069" y="4947188"/>
            <a:ext cx="4892509" cy="2713284"/>
            <a:chOff x="0" y="0"/>
            <a:chExt cx="6523346" cy="36177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752592"/>
              <a:ext cx="2865120" cy="2865120"/>
              <a:chOff x="0" y="0"/>
              <a:chExt cx="2865120" cy="28651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57150" y="57150"/>
                <a:ext cx="2750820" cy="2750820"/>
              </a:xfrm>
              <a:custGeom>
                <a:avLst/>
                <a:gdLst/>
                <a:ahLst/>
                <a:cxnLst/>
                <a:rect l="l" t="t" r="r" b="b"/>
                <a:pathLst>
                  <a:path w="2750820" h="2750820">
                    <a:moveTo>
                      <a:pt x="0" y="1375410"/>
                    </a:moveTo>
                    <a:cubicBezTo>
                      <a:pt x="0" y="615823"/>
                      <a:pt x="615823" y="0"/>
                      <a:pt x="1375410" y="0"/>
                    </a:cubicBezTo>
                    <a:cubicBezTo>
                      <a:pt x="2134997" y="0"/>
                      <a:pt x="2750820" y="615823"/>
                      <a:pt x="2750820" y="1375410"/>
                    </a:cubicBezTo>
                    <a:cubicBezTo>
                      <a:pt x="2750820" y="2134997"/>
                      <a:pt x="2134997" y="2750820"/>
                      <a:pt x="1375410" y="2750820"/>
                    </a:cubicBezTo>
                    <a:cubicBezTo>
                      <a:pt x="615823" y="2750820"/>
                      <a:pt x="0" y="2134997"/>
                      <a:pt x="0" y="137541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2865120" cy="2865120"/>
              </a:xfrm>
              <a:custGeom>
                <a:avLst/>
                <a:gdLst/>
                <a:ahLst/>
                <a:cxnLst/>
                <a:rect l="l" t="t" r="r" b="b"/>
                <a:pathLst>
                  <a:path w="2865120" h="2865120">
                    <a:moveTo>
                      <a:pt x="0" y="1432560"/>
                    </a:moveTo>
                    <a:cubicBezTo>
                      <a:pt x="0" y="641350"/>
                      <a:pt x="641350" y="0"/>
                      <a:pt x="1432560" y="0"/>
                    </a:cubicBezTo>
                    <a:lnTo>
                      <a:pt x="1432560" y="57150"/>
                    </a:lnTo>
                    <a:lnTo>
                      <a:pt x="1432560" y="0"/>
                    </a:lnTo>
                    <a:cubicBezTo>
                      <a:pt x="2223770" y="0"/>
                      <a:pt x="2865120" y="641350"/>
                      <a:pt x="2865120" y="1432560"/>
                    </a:cubicBezTo>
                    <a:lnTo>
                      <a:pt x="2807970" y="1432560"/>
                    </a:lnTo>
                    <a:lnTo>
                      <a:pt x="2865120" y="1432560"/>
                    </a:lnTo>
                    <a:cubicBezTo>
                      <a:pt x="2865120" y="2223770"/>
                      <a:pt x="2223770" y="2865120"/>
                      <a:pt x="1432560" y="2865120"/>
                    </a:cubicBezTo>
                    <a:lnTo>
                      <a:pt x="1432560" y="2807970"/>
                    </a:lnTo>
                    <a:lnTo>
                      <a:pt x="1432560" y="2865120"/>
                    </a:lnTo>
                    <a:cubicBezTo>
                      <a:pt x="641350" y="2865120"/>
                      <a:pt x="0" y="2223770"/>
                      <a:pt x="0" y="1432560"/>
                    </a:cubicBezTo>
                    <a:lnTo>
                      <a:pt x="57150" y="1432560"/>
                    </a:lnTo>
                    <a:lnTo>
                      <a:pt x="114300" y="1432560"/>
                    </a:lnTo>
                    <a:lnTo>
                      <a:pt x="57150" y="1432560"/>
                    </a:lnTo>
                    <a:lnTo>
                      <a:pt x="0" y="1432560"/>
                    </a:lnTo>
                    <a:moveTo>
                      <a:pt x="114300" y="1432560"/>
                    </a:moveTo>
                    <a:cubicBezTo>
                      <a:pt x="114300" y="1464183"/>
                      <a:pt x="88773" y="1489710"/>
                      <a:pt x="57150" y="1489710"/>
                    </a:cubicBezTo>
                    <a:cubicBezTo>
                      <a:pt x="25527" y="1489710"/>
                      <a:pt x="0" y="1464183"/>
                      <a:pt x="0" y="1432560"/>
                    </a:cubicBezTo>
                    <a:cubicBezTo>
                      <a:pt x="0" y="1400937"/>
                      <a:pt x="25527" y="1375410"/>
                      <a:pt x="57150" y="1375410"/>
                    </a:cubicBezTo>
                    <a:cubicBezTo>
                      <a:pt x="88773" y="1375410"/>
                      <a:pt x="114300" y="1400937"/>
                      <a:pt x="114300" y="1432560"/>
                    </a:cubicBezTo>
                    <a:cubicBezTo>
                      <a:pt x="114300" y="2160651"/>
                      <a:pt x="704469" y="2750820"/>
                      <a:pt x="1432560" y="2750820"/>
                    </a:cubicBezTo>
                    <a:cubicBezTo>
                      <a:pt x="2160651" y="2750820"/>
                      <a:pt x="2750820" y="2160651"/>
                      <a:pt x="2750820" y="1432560"/>
                    </a:cubicBezTo>
                    <a:cubicBezTo>
                      <a:pt x="2750820" y="704469"/>
                      <a:pt x="2160651" y="114300"/>
                      <a:pt x="1432560" y="114300"/>
                    </a:cubicBezTo>
                    <a:lnTo>
                      <a:pt x="1432560" y="57150"/>
                    </a:lnTo>
                    <a:lnTo>
                      <a:pt x="1432560" y="114300"/>
                    </a:lnTo>
                    <a:cubicBezTo>
                      <a:pt x="704469" y="114300"/>
                      <a:pt x="114300" y="704469"/>
                      <a:pt x="114300" y="143256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663165" y="1276200"/>
              <a:ext cx="1529287" cy="1778240"/>
            </a:xfrm>
            <a:custGeom>
              <a:avLst/>
              <a:gdLst/>
              <a:ahLst/>
              <a:cxnLst/>
              <a:rect l="l" t="t" r="r" b="b"/>
              <a:pathLst>
                <a:path w="1529287" h="1778240">
                  <a:moveTo>
                    <a:pt x="0" y="0"/>
                  </a:moveTo>
                  <a:lnTo>
                    <a:pt x="1529286" y="0"/>
                  </a:lnTo>
                  <a:lnTo>
                    <a:pt x="1529286" y="1778240"/>
                  </a:lnTo>
                  <a:lnTo>
                    <a:pt x="0" y="177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3658226" y="0"/>
              <a:ext cx="2865120" cy="2865120"/>
              <a:chOff x="0" y="0"/>
              <a:chExt cx="2865120" cy="28651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57150" y="57150"/>
                <a:ext cx="2750820" cy="2750820"/>
              </a:xfrm>
              <a:custGeom>
                <a:avLst/>
                <a:gdLst/>
                <a:ahLst/>
                <a:cxnLst/>
                <a:rect l="l" t="t" r="r" b="b"/>
                <a:pathLst>
                  <a:path w="2750820" h="2750820">
                    <a:moveTo>
                      <a:pt x="0" y="1375410"/>
                    </a:moveTo>
                    <a:cubicBezTo>
                      <a:pt x="0" y="615823"/>
                      <a:pt x="615823" y="0"/>
                      <a:pt x="1375410" y="0"/>
                    </a:cubicBezTo>
                    <a:cubicBezTo>
                      <a:pt x="2134997" y="0"/>
                      <a:pt x="2750820" y="615823"/>
                      <a:pt x="2750820" y="1375410"/>
                    </a:cubicBezTo>
                    <a:cubicBezTo>
                      <a:pt x="2750820" y="2134997"/>
                      <a:pt x="2134997" y="2750820"/>
                      <a:pt x="1375410" y="2750820"/>
                    </a:cubicBezTo>
                    <a:cubicBezTo>
                      <a:pt x="615823" y="2750820"/>
                      <a:pt x="0" y="2134997"/>
                      <a:pt x="0" y="137541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2865120" cy="2865120"/>
              </a:xfrm>
              <a:custGeom>
                <a:avLst/>
                <a:gdLst/>
                <a:ahLst/>
                <a:cxnLst/>
                <a:rect l="l" t="t" r="r" b="b"/>
                <a:pathLst>
                  <a:path w="2865120" h="2865120">
                    <a:moveTo>
                      <a:pt x="0" y="1432560"/>
                    </a:moveTo>
                    <a:cubicBezTo>
                      <a:pt x="0" y="641350"/>
                      <a:pt x="641350" y="0"/>
                      <a:pt x="1432560" y="0"/>
                    </a:cubicBezTo>
                    <a:lnTo>
                      <a:pt x="1432560" y="57150"/>
                    </a:lnTo>
                    <a:lnTo>
                      <a:pt x="1432560" y="0"/>
                    </a:lnTo>
                    <a:cubicBezTo>
                      <a:pt x="2223770" y="0"/>
                      <a:pt x="2865120" y="641350"/>
                      <a:pt x="2865120" y="1432560"/>
                    </a:cubicBezTo>
                    <a:lnTo>
                      <a:pt x="2807970" y="1432560"/>
                    </a:lnTo>
                    <a:lnTo>
                      <a:pt x="2865120" y="1432560"/>
                    </a:lnTo>
                    <a:cubicBezTo>
                      <a:pt x="2865120" y="2223770"/>
                      <a:pt x="2223770" y="2865120"/>
                      <a:pt x="1432560" y="2865120"/>
                    </a:cubicBezTo>
                    <a:lnTo>
                      <a:pt x="1432560" y="2807970"/>
                    </a:lnTo>
                    <a:lnTo>
                      <a:pt x="1432560" y="2865120"/>
                    </a:lnTo>
                    <a:cubicBezTo>
                      <a:pt x="641350" y="2865120"/>
                      <a:pt x="0" y="2223770"/>
                      <a:pt x="0" y="1432560"/>
                    </a:cubicBezTo>
                    <a:lnTo>
                      <a:pt x="57150" y="1432560"/>
                    </a:lnTo>
                    <a:lnTo>
                      <a:pt x="114300" y="1432560"/>
                    </a:lnTo>
                    <a:lnTo>
                      <a:pt x="57150" y="1432560"/>
                    </a:lnTo>
                    <a:lnTo>
                      <a:pt x="0" y="1432560"/>
                    </a:lnTo>
                    <a:moveTo>
                      <a:pt x="114300" y="1432560"/>
                    </a:moveTo>
                    <a:cubicBezTo>
                      <a:pt x="114300" y="1464183"/>
                      <a:pt x="88773" y="1489710"/>
                      <a:pt x="57150" y="1489710"/>
                    </a:cubicBezTo>
                    <a:cubicBezTo>
                      <a:pt x="25527" y="1489710"/>
                      <a:pt x="0" y="1464183"/>
                      <a:pt x="0" y="1432560"/>
                    </a:cubicBezTo>
                    <a:cubicBezTo>
                      <a:pt x="0" y="1400937"/>
                      <a:pt x="25527" y="1375410"/>
                      <a:pt x="57150" y="1375410"/>
                    </a:cubicBezTo>
                    <a:cubicBezTo>
                      <a:pt x="88773" y="1375410"/>
                      <a:pt x="114300" y="1400937"/>
                      <a:pt x="114300" y="1432560"/>
                    </a:cubicBezTo>
                    <a:cubicBezTo>
                      <a:pt x="114300" y="2160651"/>
                      <a:pt x="704469" y="2750820"/>
                      <a:pt x="1432560" y="2750820"/>
                    </a:cubicBezTo>
                    <a:cubicBezTo>
                      <a:pt x="2160651" y="2750820"/>
                      <a:pt x="2750820" y="2160651"/>
                      <a:pt x="2750820" y="1432560"/>
                    </a:cubicBezTo>
                    <a:cubicBezTo>
                      <a:pt x="2750820" y="704469"/>
                      <a:pt x="2160651" y="114300"/>
                      <a:pt x="1432560" y="114300"/>
                    </a:cubicBezTo>
                    <a:lnTo>
                      <a:pt x="1432560" y="57150"/>
                    </a:lnTo>
                    <a:lnTo>
                      <a:pt x="1432560" y="114300"/>
                    </a:lnTo>
                    <a:cubicBezTo>
                      <a:pt x="704469" y="114300"/>
                      <a:pt x="114300" y="704469"/>
                      <a:pt x="114300" y="143256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4167151" y="523784"/>
              <a:ext cx="1847269" cy="1639452"/>
            </a:xfrm>
            <a:custGeom>
              <a:avLst/>
              <a:gdLst/>
              <a:ahLst/>
              <a:cxnLst/>
              <a:rect l="l" t="t" r="r" b="b"/>
              <a:pathLst>
                <a:path w="1847269" h="1639452">
                  <a:moveTo>
                    <a:pt x="0" y="0"/>
                  </a:moveTo>
                  <a:lnTo>
                    <a:pt x="1847270" y="0"/>
                  </a:lnTo>
                  <a:lnTo>
                    <a:pt x="1847270" y="1639452"/>
                  </a:lnTo>
                  <a:lnTo>
                    <a:pt x="0" y="1639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955363" y="5143500"/>
            <a:ext cx="4878522" cy="2771865"/>
            <a:chOff x="0" y="0"/>
            <a:chExt cx="6504696" cy="36958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865120" cy="2865120"/>
              <a:chOff x="0" y="0"/>
              <a:chExt cx="2865120" cy="286512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57150" y="57150"/>
                <a:ext cx="2750820" cy="2750820"/>
              </a:xfrm>
              <a:custGeom>
                <a:avLst/>
                <a:gdLst/>
                <a:ahLst/>
                <a:cxnLst/>
                <a:rect l="l" t="t" r="r" b="b"/>
                <a:pathLst>
                  <a:path w="2750820" h="2750820">
                    <a:moveTo>
                      <a:pt x="0" y="1375410"/>
                    </a:moveTo>
                    <a:cubicBezTo>
                      <a:pt x="0" y="615823"/>
                      <a:pt x="615823" y="0"/>
                      <a:pt x="1375410" y="0"/>
                    </a:cubicBezTo>
                    <a:cubicBezTo>
                      <a:pt x="2134997" y="0"/>
                      <a:pt x="2750820" y="615823"/>
                      <a:pt x="2750820" y="1375410"/>
                    </a:cubicBezTo>
                    <a:cubicBezTo>
                      <a:pt x="2750820" y="2134997"/>
                      <a:pt x="2134997" y="2750820"/>
                      <a:pt x="1375410" y="2750820"/>
                    </a:cubicBezTo>
                    <a:cubicBezTo>
                      <a:pt x="615823" y="2750820"/>
                      <a:pt x="0" y="2134997"/>
                      <a:pt x="0" y="137541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5120" cy="2865120"/>
              </a:xfrm>
              <a:custGeom>
                <a:avLst/>
                <a:gdLst/>
                <a:ahLst/>
                <a:cxnLst/>
                <a:rect l="l" t="t" r="r" b="b"/>
                <a:pathLst>
                  <a:path w="2865120" h="2865120">
                    <a:moveTo>
                      <a:pt x="0" y="1432560"/>
                    </a:moveTo>
                    <a:cubicBezTo>
                      <a:pt x="0" y="641350"/>
                      <a:pt x="641350" y="0"/>
                      <a:pt x="1432560" y="0"/>
                    </a:cubicBezTo>
                    <a:lnTo>
                      <a:pt x="1432560" y="57150"/>
                    </a:lnTo>
                    <a:lnTo>
                      <a:pt x="1432560" y="0"/>
                    </a:lnTo>
                    <a:cubicBezTo>
                      <a:pt x="2223770" y="0"/>
                      <a:pt x="2865120" y="641350"/>
                      <a:pt x="2865120" y="1432560"/>
                    </a:cubicBezTo>
                    <a:lnTo>
                      <a:pt x="2807970" y="1432560"/>
                    </a:lnTo>
                    <a:lnTo>
                      <a:pt x="2865120" y="1432560"/>
                    </a:lnTo>
                    <a:cubicBezTo>
                      <a:pt x="2865120" y="2223770"/>
                      <a:pt x="2223770" y="2865120"/>
                      <a:pt x="1432560" y="2865120"/>
                    </a:cubicBezTo>
                    <a:lnTo>
                      <a:pt x="1432560" y="2807970"/>
                    </a:lnTo>
                    <a:lnTo>
                      <a:pt x="1432560" y="2865120"/>
                    </a:lnTo>
                    <a:cubicBezTo>
                      <a:pt x="641350" y="2865120"/>
                      <a:pt x="0" y="2223770"/>
                      <a:pt x="0" y="1432560"/>
                    </a:cubicBezTo>
                    <a:lnTo>
                      <a:pt x="57150" y="1432560"/>
                    </a:lnTo>
                    <a:lnTo>
                      <a:pt x="114300" y="1432560"/>
                    </a:lnTo>
                    <a:lnTo>
                      <a:pt x="57150" y="1432560"/>
                    </a:lnTo>
                    <a:lnTo>
                      <a:pt x="0" y="1432560"/>
                    </a:lnTo>
                    <a:moveTo>
                      <a:pt x="114300" y="1432560"/>
                    </a:moveTo>
                    <a:cubicBezTo>
                      <a:pt x="114300" y="1464183"/>
                      <a:pt x="88773" y="1489710"/>
                      <a:pt x="57150" y="1489710"/>
                    </a:cubicBezTo>
                    <a:cubicBezTo>
                      <a:pt x="25527" y="1489710"/>
                      <a:pt x="0" y="1464183"/>
                      <a:pt x="0" y="1432560"/>
                    </a:cubicBezTo>
                    <a:cubicBezTo>
                      <a:pt x="0" y="1400937"/>
                      <a:pt x="25527" y="1375410"/>
                      <a:pt x="57150" y="1375410"/>
                    </a:cubicBezTo>
                    <a:cubicBezTo>
                      <a:pt x="88773" y="1375410"/>
                      <a:pt x="114300" y="1400937"/>
                      <a:pt x="114300" y="1432560"/>
                    </a:cubicBezTo>
                    <a:cubicBezTo>
                      <a:pt x="114300" y="2160651"/>
                      <a:pt x="704469" y="2750820"/>
                      <a:pt x="1432560" y="2750820"/>
                    </a:cubicBezTo>
                    <a:cubicBezTo>
                      <a:pt x="2160651" y="2750820"/>
                      <a:pt x="2750820" y="2160651"/>
                      <a:pt x="2750820" y="1432560"/>
                    </a:cubicBezTo>
                    <a:cubicBezTo>
                      <a:pt x="2750820" y="704469"/>
                      <a:pt x="2160651" y="114300"/>
                      <a:pt x="1432560" y="114300"/>
                    </a:cubicBezTo>
                    <a:lnTo>
                      <a:pt x="1432560" y="57150"/>
                    </a:lnTo>
                    <a:lnTo>
                      <a:pt x="1432560" y="114300"/>
                    </a:lnTo>
                    <a:cubicBezTo>
                      <a:pt x="704469" y="114300"/>
                      <a:pt x="114300" y="704469"/>
                      <a:pt x="114300" y="143256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3639576" y="830700"/>
              <a:ext cx="2865120" cy="2865120"/>
              <a:chOff x="0" y="0"/>
              <a:chExt cx="2865120" cy="286512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57150" y="57150"/>
                <a:ext cx="2750820" cy="2750820"/>
              </a:xfrm>
              <a:custGeom>
                <a:avLst/>
                <a:gdLst/>
                <a:ahLst/>
                <a:cxnLst/>
                <a:rect l="l" t="t" r="r" b="b"/>
                <a:pathLst>
                  <a:path w="2750820" h="2750820">
                    <a:moveTo>
                      <a:pt x="0" y="1375410"/>
                    </a:moveTo>
                    <a:cubicBezTo>
                      <a:pt x="0" y="615823"/>
                      <a:pt x="615823" y="0"/>
                      <a:pt x="1375410" y="0"/>
                    </a:cubicBezTo>
                    <a:cubicBezTo>
                      <a:pt x="2134997" y="0"/>
                      <a:pt x="2750820" y="615823"/>
                      <a:pt x="2750820" y="1375410"/>
                    </a:cubicBezTo>
                    <a:cubicBezTo>
                      <a:pt x="2750820" y="2134997"/>
                      <a:pt x="2134997" y="2750820"/>
                      <a:pt x="1375410" y="2750820"/>
                    </a:cubicBezTo>
                    <a:cubicBezTo>
                      <a:pt x="615823" y="2750820"/>
                      <a:pt x="0" y="2134997"/>
                      <a:pt x="0" y="137541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2865120" cy="2865120"/>
              </a:xfrm>
              <a:custGeom>
                <a:avLst/>
                <a:gdLst/>
                <a:ahLst/>
                <a:cxnLst/>
                <a:rect l="l" t="t" r="r" b="b"/>
                <a:pathLst>
                  <a:path w="2865120" h="2865120">
                    <a:moveTo>
                      <a:pt x="0" y="1432560"/>
                    </a:moveTo>
                    <a:cubicBezTo>
                      <a:pt x="0" y="641350"/>
                      <a:pt x="641350" y="0"/>
                      <a:pt x="1432560" y="0"/>
                    </a:cubicBezTo>
                    <a:lnTo>
                      <a:pt x="1432560" y="57150"/>
                    </a:lnTo>
                    <a:lnTo>
                      <a:pt x="1432560" y="0"/>
                    </a:lnTo>
                    <a:cubicBezTo>
                      <a:pt x="2223770" y="0"/>
                      <a:pt x="2865120" y="641350"/>
                      <a:pt x="2865120" y="1432560"/>
                    </a:cubicBezTo>
                    <a:lnTo>
                      <a:pt x="2807970" y="1432560"/>
                    </a:lnTo>
                    <a:lnTo>
                      <a:pt x="2865120" y="1432560"/>
                    </a:lnTo>
                    <a:cubicBezTo>
                      <a:pt x="2865120" y="2223770"/>
                      <a:pt x="2223770" y="2865120"/>
                      <a:pt x="1432560" y="2865120"/>
                    </a:cubicBezTo>
                    <a:lnTo>
                      <a:pt x="1432560" y="2807970"/>
                    </a:lnTo>
                    <a:lnTo>
                      <a:pt x="1432560" y="2865120"/>
                    </a:lnTo>
                    <a:cubicBezTo>
                      <a:pt x="641350" y="2865120"/>
                      <a:pt x="0" y="2223770"/>
                      <a:pt x="0" y="1432560"/>
                    </a:cubicBezTo>
                    <a:lnTo>
                      <a:pt x="57150" y="1432560"/>
                    </a:lnTo>
                    <a:lnTo>
                      <a:pt x="114300" y="1432560"/>
                    </a:lnTo>
                    <a:lnTo>
                      <a:pt x="57150" y="1432560"/>
                    </a:lnTo>
                    <a:lnTo>
                      <a:pt x="0" y="1432560"/>
                    </a:lnTo>
                    <a:moveTo>
                      <a:pt x="114300" y="1432560"/>
                    </a:moveTo>
                    <a:cubicBezTo>
                      <a:pt x="114300" y="1464183"/>
                      <a:pt x="88773" y="1489710"/>
                      <a:pt x="57150" y="1489710"/>
                    </a:cubicBezTo>
                    <a:cubicBezTo>
                      <a:pt x="25527" y="1489710"/>
                      <a:pt x="0" y="1464183"/>
                      <a:pt x="0" y="1432560"/>
                    </a:cubicBezTo>
                    <a:cubicBezTo>
                      <a:pt x="0" y="1400937"/>
                      <a:pt x="25527" y="1375410"/>
                      <a:pt x="57150" y="1375410"/>
                    </a:cubicBezTo>
                    <a:cubicBezTo>
                      <a:pt x="88773" y="1375410"/>
                      <a:pt x="114300" y="1400937"/>
                      <a:pt x="114300" y="1432560"/>
                    </a:cubicBezTo>
                    <a:cubicBezTo>
                      <a:pt x="114300" y="2160651"/>
                      <a:pt x="704469" y="2750820"/>
                      <a:pt x="1432560" y="2750820"/>
                    </a:cubicBezTo>
                    <a:cubicBezTo>
                      <a:pt x="2160651" y="2750820"/>
                      <a:pt x="2750820" y="2160651"/>
                      <a:pt x="2750820" y="1432560"/>
                    </a:cubicBezTo>
                    <a:cubicBezTo>
                      <a:pt x="2750820" y="704469"/>
                      <a:pt x="2160651" y="114300"/>
                      <a:pt x="1432560" y="114300"/>
                    </a:cubicBezTo>
                    <a:lnTo>
                      <a:pt x="1432560" y="57150"/>
                    </a:lnTo>
                    <a:lnTo>
                      <a:pt x="1432560" y="114300"/>
                    </a:lnTo>
                    <a:cubicBezTo>
                      <a:pt x="704469" y="114300"/>
                      <a:pt x="114300" y="704469"/>
                      <a:pt x="114300" y="143256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</p:grpSp>
        <p:sp>
          <p:nvSpPr>
            <p:cNvPr id="20" name="Freeform 20"/>
            <p:cNvSpPr/>
            <p:nvPr/>
          </p:nvSpPr>
          <p:spPr>
            <a:xfrm>
              <a:off x="4223134" y="1459951"/>
              <a:ext cx="1683205" cy="1628501"/>
            </a:xfrm>
            <a:custGeom>
              <a:avLst/>
              <a:gdLst/>
              <a:ahLst/>
              <a:cxnLst/>
              <a:rect l="l" t="t" r="r" b="b"/>
              <a:pathLst>
                <a:path w="1683205" h="1628501">
                  <a:moveTo>
                    <a:pt x="0" y="0"/>
                  </a:moveTo>
                  <a:lnTo>
                    <a:pt x="1683205" y="0"/>
                  </a:lnTo>
                  <a:lnTo>
                    <a:pt x="1683205" y="1628502"/>
                  </a:lnTo>
                  <a:lnTo>
                    <a:pt x="0" y="1628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779835" y="337336"/>
              <a:ext cx="1305450" cy="2055827"/>
            </a:xfrm>
            <a:custGeom>
              <a:avLst/>
              <a:gdLst/>
              <a:ahLst/>
              <a:cxnLst/>
              <a:rect l="l" t="t" r="r" b="b"/>
              <a:pathLst>
                <a:path w="1305450" h="2055827">
                  <a:moveTo>
                    <a:pt x="0" y="0"/>
                  </a:moveTo>
                  <a:lnTo>
                    <a:pt x="1305450" y="0"/>
                  </a:lnTo>
                  <a:lnTo>
                    <a:pt x="1305450" y="2055828"/>
                  </a:lnTo>
                  <a:lnTo>
                    <a:pt x="0" y="205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7678325" y="4947188"/>
            <a:ext cx="3233290" cy="3233290"/>
            <a:chOff x="0" y="0"/>
            <a:chExt cx="4311054" cy="431105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311054" cy="4311054"/>
              <a:chOff x="0" y="0"/>
              <a:chExt cx="2865120" cy="286512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57150" y="57150"/>
                <a:ext cx="2750820" cy="2750820"/>
              </a:xfrm>
              <a:custGeom>
                <a:avLst/>
                <a:gdLst/>
                <a:ahLst/>
                <a:cxnLst/>
                <a:rect l="l" t="t" r="r" b="b"/>
                <a:pathLst>
                  <a:path w="2750820" h="2750820">
                    <a:moveTo>
                      <a:pt x="0" y="1375410"/>
                    </a:moveTo>
                    <a:cubicBezTo>
                      <a:pt x="0" y="615823"/>
                      <a:pt x="615823" y="0"/>
                      <a:pt x="1375410" y="0"/>
                    </a:cubicBezTo>
                    <a:cubicBezTo>
                      <a:pt x="2134997" y="0"/>
                      <a:pt x="2750820" y="615823"/>
                      <a:pt x="2750820" y="1375410"/>
                    </a:cubicBezTo>
                    <a:cubicBezTo>
                      <a:pt x="2750820" y="2134997"/>
                      <a:pt x="2134997" y="2750820"/>
                      <a:pt x="1375410" y="2750820"/>
                    </a:cubicBezTo>
                    <a:cubicBezTo>
                      <a:pt x="615823" y="2750820"/>
                      <a:pt x="0" y="2134997"/>
                      <a:pt x="0" y="1375410"/>
                    </a:cubicBezTo>
                    <a:close/>
                  </a:path>
                </a:pathLst>
              </a:custGeom>
              <a:solidFill>
                <a:srgbClr val="E24145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2865120" cy="2865120"/>
              </a:xfrm>
              <a:custGeom>
                <a:avLst/>
                <a:gdLst/>
                <a:ahLst/>
                <a:cxnLst/>
                <a:rect l="l" t="t" r="r" b="b"/>
                <a:pathLst>
                  <a:path w="2865120" h="2865120">
                    <a:moveTo>
                      <a:pt x="0" y="1432560"/>
                    </a:moveTo>
                    <a:cubicBezTo>
                      <a:pt x="0" y="641350"/>
                      <a:pt x="641350" y="0"/>
                      <a:pt x="1432560" y="0"/>
                    </a:cubicBezTo>
                    <a:lnTo>
                      <a:pt x="1432560" y="57150"/>
                    </a:lnTo>
                    <a:lnTo>
                      <a:pt x="1432560" y="0"/>
                    </a:lnTo>
                    <a:cubicBezTo>
                      <a:pt x="2223770" y="0"/>
                      <a:pt x="2865120" y="641350"/>
                      <a:pt x="2865120" y="1432560"/>
                    </a:cubicBezTo>
                    <a:lnTo>
                      <a:pt x="2807970" y="1432560"/>
                    </a:lnTo>
                    <a:lnTo>
                      <a:pt x="2865120" y="1432560"/>
                    </a:lnTo>
                    <a:cubicBezTo>
                      <a:pt x="2865120" y="2223770"/>
                      <a:pt x="2223770" y="2865120"/>
                      <a:pt x="1432560" y="2865120"/>
                    </a:cubicBezTo>
                    <a:lnTo>
                      <a:pt x="1432560" y="2807970"/>
                    </a:lnTo>
                    <a:lnTo>
                      <a:pt x="1432560" y="2865120"/>
                    </a:lnTo>
                    <a:cubicBezTo>
                      <a:pt x="641350" y="2865120"/>
                      <a:pt x="0" y="2223770"/>
                      <a:pt x="0" y="1432560"/>
                    </a:cubicBezTo>
                    <a:lnTo>
                      <a:pt x="57150" y="1432560"/>
                    </a:lnTo>
                    <a:lnTo>
                      <a:pt x="114300" y="1432560"/>
                    </a:lnTo>
                    <a:lnTo>
                      <a:pt x="57150" y="1432560"/>
                    </a:lnTo>
                    <a:lnTo>
                      <a:pt x="0" y="1432560"/>
                    </a:lnTo>
                    <a:moveTo>
                      <a:pt x="114300" y="1432560"/>
                    </a:moveTo>
                    <a:cubicBezTo>
                      <a:pt x="114300" y="1464183"/>
                      <a:pt x="88773" y="1489710"/>
                      <a:pt x="57150" y="1489710"/>
                    </a:cubicBezTo>
                    <a:cubicBezTo>
                      <a:pt x="25527" y="1489710"/>
                      <a:pt x="0" y="1464183"/>
                      <a:pt x="0" y="1432560"/>
                    </a:cubicBezTo>
                    <a:cubicBezTo>
                      <a:pt x="0" y="1400937"/>
                      <a:pt x="25527" y="1375410"/>
                      <a:pt x="57150" y="1375410"/>
                    </a:cubicBezTo>
                    <a:cubicBezTo>
                      <a:pt x="88773" y="1375410"/>
                      <a:pt x="114300" y="1400937"/>
                      <a:pt x="114300" y="1432560"/>
                    </a:cubicBezTo>
                    <a:cubicBezTo>
                      <a:pt x="114300" y="2160651"/>
                      <a:pt x="704469" y="2750820"/>
                      <a:pt x="1432560" y="2750820"/>
                    </a:cubicBezTo>
                    <a:cubicBezTo>
                      <a:pt x="2160651" y="2750820"/>
                      <a:pt x="2750820" y="2160651"/>
                      <a:pt x="2750820" y="1432560"/>
                    </a:cubicBezTo>
                    <a:cubicBezTo>
                      <a:pt x="2750820" y="704469"/>
                      <a:pt x="2160651" y="114300"/>
                      <a:pt x="1432560" y="114300"/>
                    </a:cubicBezTo>
                    <a:lnTo>
                      <a:pt x="1432560" y="57150"/>
                    </a:lnTo>
                    <a:lnTo>
                      <a:pt x="1432560" y="114300"/>
                    </a:lnTo>
                    <a:cubicBezTo>
                      <a:pt x="704469" y="114300"/>
                      <a:pt x="114300" y="704469"/>
                      <a:pt x="114300" y="1432560"/>
                    </a:cubicBezTo>
                    <a:close/>
                  </a:path>
                </a:pathLst>
              </a:custGeom>
              <a:solidFill>
                <a:srgbClr val="13294B"/>
              </a:solidFill>
            </p:spPr>
          </p:sp>
        </p:grpSp>
        <p:sp>
          <p:nvSpPr>
            <p:cNvPr id="26" name="Freeform 26"/>
            <p:cNvSpPr/>
            <p:nvPr/>
          </p:nvSpPr>
          <p:spPr>
            <a:xfrm>
              <a:off x="750754" y="550236"/>
              <a:ext cx="2809908" cy="2809908"/>
            </a:xfrm>
            <a:custGeom>
              <a:avLst/>
              <a:gdLst/>
              <a:ahLst/>
              <a:cxnLst/>
              <a:rect l="l" t="t" r="r" b="b"/>
              <a:pathLst>
                <a:path w="2809908" h="2809908">
                  <a:moveTo>
                    <a:pt x="0" y="0"/>
                  </a:moveTo>
                  <a:lnTo>
                    <a:pt x="2809908" y="0"/>
                  </a:lnTo>
                  <a:lnTo>
                    <a:pt x="2809908" y="2809908"/>
                  </a:lnTo>
                  <a:lnTo>
                    <a:pt x="0" y="280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310688" y="2442960"/>
            <a:ext cx="12106388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3000">
                <a:solidFill>
                  <a:srgbClr val="E24145"/>
                </a:solidFill>
                <a:latin typeface="Oswald Bold"/>
              </a:rPr>
              <a:t>High Costs</a:t>
            </a:r>
            <a:r>
              <a:rPr lang="en-US" sz="3000">
                <a:solidFill>
                  <a:srgbClr val="000000"/>
                </a:solidFill>
                <a:latin typeface="Oswald"/>
              </a:rPr>
              <a:t> and the lack of </a:t>
            </a:r>
            <a:r>
              <a:rPr lang="en-US" sz="3000">
                <a:solidFill>
                  <a:srgbClr val="E24145"/>
                </a:solidFill>
                <a:latin typeface="Oswald Bold"/>
              </a:rPr>
              <a:t>Availability</a:t>
            </a:r>
            <a:r>
              <a:rPr lang="en-US" sz="3000">
                <a:solidFill>
                  <a:srgbClr val="000000"/>
                </a:solidFill>
                <a:latin typeface="Oswald"/>
              </a:rPr>
              <a:t> cause MILLIONS of Americans to either delay seeking medical care or resort to the ER for their non-emergency healthcare needs.</a:t>
            </a:r>
          </a:p>
          <a:p>
            <a:pPr algn="l">
              <a:lnSpc>
                <a:spcPts val="3240"/>
              </a:lnSpc>
            </a:pPr>
            <a:endParaRPr lang="en-US" sz="300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995422" y="7481583"/>
            <a:ext cx="298119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0071CE"/>
                </a:solidFill>
                <a:latin typeface="Oswald"/>
              </a:rPr>
              <a:t>Already Closed!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swald"/>
              </a:rPr>
              <a:t>Most Urgent Care &amp; Primary Care Clinics Close at 6 pm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38652" y="4261388"/>
            <a:ext cx="2983413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0071CE"/>
                </a:solidFill>
                <a:latin typeface="Oswald"/>
              </a:rPr>
              <a:t>Expensive!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The Average Cost of an Urgent Care visit is $125 per person</a:t>
            </a:r>
          </a:p>
          <a:p>
            <a:pPr algn="ctr">
              <a:lnSpc>
                <a:spcPts val="2400"/>
              </a:lnSpc>
            </a:pPr>
            <a:endParaRPr lang="en-US" sz="210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445971" y="7481583"/>
            <a:ext cx="298341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0071CE"/>
                </a:solidFill>
                <a:latin typeface="Oswald"/>
              </a:rPr>
              <a:t>Wasted Time!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swald"/>
              </a:rPr>
              <a:t>66% of ER Visits are 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swald"/>
              </a:rPr>
              <a:t>NON-EMERGENCIES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64415" y="4251863"/>
            <a:ext cx="321516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71CE"/>
                </a:solidFill>
                <a:latin typeface="Oswald"/>
              </a:rPr>
              <a:t>Wasted Money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ER Visits Typically Result in a $2,200 Medical Debt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38652" y="1275336"/>
            <a:ext cx="7805348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0088C9"/>
                </a:solidFill>
                <a:latin typeface="Oswald Bold"/>
              </a:rPr>
              <a:t>HEALTHCARE:</a:t>
            </a:r>
            <a:r>
              <a:rPr lang="en-US" sz="3800">
                <a:solidFill>
                  <a:srgbClr val="E24145"/>
                </a:solidFill>
                <a:latin typeface="Oswald Bold"/>
              </a:rPr>
              <a:t> IS THERE A BETTER WAY?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100950" y="-208225"/>
            <a:ext cx="6680314" cy="9692223"/>
          </a:xfrm>
          <a:custGeom>
            <a:avLst/>
            <a:gdLst/>
            <a:ahLst/>
            <a:cxnLst/>
            <a:rect l="l" t="t" r="r" b="b"/>
            <a:pathLst>
              <a:path w="6680314" h="9692223">
                <a:moveTo>
                  <a:pt x="0" y="0"/>
                </a:moveTo>
                <a:lnTo>
                  <a:pt x="6680314" y="0"/>
                </a:lnTo>
                <a:lnTo>
                  <a:pt x="6680314" y="9692223"/>
                </a:lnTo>
                <a:lnTo>
                  <a:pt x="0" y="9692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8" r="-688" b="-1645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395464" y="3286846"/>
            <a:ext cx="2527057" cy="2516401"/>
            <a:chOff x="0" y="0"/>
            <a:chExt cx="3369410" cy="33552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041F4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395464" y="377900"/>
            <a:ext cx="2527057" cy="2516400"/>
            <a:chOff x="0" y="0"/>
            <a:chExt cx="3369410" cy="3355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48702" y="1753216"/>
            <a:ext cx="2527058" cy="2516402"/>
            <a:chOff x="0" y="0"/>
            <a:chExt cx="3369410" cy="33552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E2414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548702" y="4955660"/>
            <a:ext cx="2527058" cy="2516400"/>
            <a:chOff x="0" y="0"/>
            <a:chExt cx="3369410" cy="3355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360189" y="6213860"/>
            <a:ext cx="2527057" cy="2516402"/>
            <a:chOff x="0" y="0"/>
            <a:chExt cx="3369410" cy="33552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61A13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8652" y="1275336"/>
            <a:ext cx="588620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24145"/>
                </a:solidFill>
                <a:latin typeface="Oswald Bold"/>
              </a:rPr>
              <a:t>THE NETFLIX OF HEALTHCARE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8652" y="2325753"/>
            <a:ext cx="5158014" cy="816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9"/>
              </a:lnSpc>
            </a:pPr>
            <a:r>
              <a:rPr lang="en-US" sz="2924">
                <a:solidFill>
                  <a:srgbClr val="000000"/>
                </a:solidFill>
                <a:latin typeface="Oswald Bold"/>
              </a:rPr>
              <a:t>KonnectMD has been disrupting healthcare since 2019 by delivering high-quality virtual medical care that is </a:t>
            </a:r>
            <a:r>
              <a:rPr lang="en-US" sz="2924">
                <a:solidFill>
                  <a:srgbClr val="E24145"/>
                </a:solidFill>
                <a:latin typeface="Oswald Bold"/>
              </a:rPr>
              <a:t>EASY, ACCESSIBLE, and AFFORDABLE.</a:t>
            </a:r>
            <a:r>
              <a:rPr lang="en-US" sz="2924">
                <a:solidFill>
                  <a:srgbClr val="000000"/>
                </a:solidFill>
                <a:latin typeface="Oswald Bold"/>
              </a:rPr>
              <a:t> </a:t>
            </a:r>
          </a:p>
          <a:p>
            <a:pPr>
              <a:lnSpc>
                <a:spcPts val="3229"/>
              </a:lnSpc>
            </a:pPr>
            <a:endParaRPr lang="en-US" sz="2924">
              <a:solidFill>
                <a:srgbClr val="000000"/>
              </a:solidFill>
              <a:latin typeface="Oswald Bold"/>
            </a:endParaRPr>
          </a:p>
          <a:p>
            <a:pPr>
              <a:lnSpc>
                <a:spcPts val="3229"/>
              </a:lnSpc>
            </a:pPr>
            <a:r>
              <a:rPr lang="en-US" sz="2924">
                <a:solidFill>
                  <a:srgbClr val="000000"/>
                </a:solidFill>
                <a:latin typeface="Oswald"/>
              </a:rPr>
              <a:t>KonnectMD’s member-only platform provides virtual medical services without the need for health insurance, in-person visits, copays, deductibles, claims, or prescription costs. </a:t>
            </a:r>
          </a:p>
          <a:p>
            <a:pPr>
              <a:lnSpc>
                <a:spcPts val="3229"/>
              </a:lnSpc>
            </a:pPr>
            <a:endParaRPr lang="en-US" sz="2924">
              <a:solidFill>
                <a:srgbClr val="000000"/>
              </a:solidFill>
              <a:latin typeface="Oswald"/>
            </a:endParaRPr>
          </a:p>
          <a:p>
            <a:pPr>
              <a:lnSpc>
                <a:spcPts val="3229"/>
              </a:lnSpc>
            </a:pPr>
            <a:r>
              <a:rPr lang="en-US" sz="2924">
                <a:solidFill>
                  <a:srgbClr val="000000"/>
                </a:solidFill>
                <a:latin typeface="Oswald"/>
              </a:rPr>
              <a:t>This is similar to how Netflix and Uber transformed their respective industries by creating a BETTER WAY!</a:t>
            </a:r>
          </a:p>
          <a:p>
            <a:pPr>
              <a:lnSpc>
                <a:spcPts val="3229"/>
              </a:lnSpc>
            </a:pPr>
            <a:endParaRPr lang="en-US" sz="2924">
              <a:solidFill>
                <a:srgbClr val="000000"/>
              </a:solidFill>
              <a:latin typeface="Oswald"/>
            </a:endParaRPr>
          </a:p>
          <a:p>
            <a:pPr>
              <a:lnSpc>
                <a:spcPts val="3229"/>
              </a:lnSpc>
            </a:pPr>
            <a:endParaRPr lang="en-US" sz="2924">
              <a:solidFill>
                <a:srgbClr val="000000"/>
              </a:solidFill>
              <a:latin typeface="Oswald"/>
            </a:endParaRPr>
          </a:p>
          <a:p>
            <a:pPr>
              <a:lnSpc>
                <a:spcPts val="3229"/>
              </a:lnSpc>
            </a:pPr>
            <a:endParaRPr lang="en-US" sz="2924">
              <a:solidFill>
                <a:srgbClr val="000000"/>
              </a:solidFill>
              <a:latin typeface="Oswald"/>
            </a:endParaRPr>
          </a:p>
          <a:p>
            <a:pPr>
              <a:lnSpc>
                <a:spcPts val="3229"/>
              </a:lnSpc>
            </a:pPr>
            <a:endParaRPr lang="en-US" sz="2924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2972"/>
              </a:lnSpc>
            </a:pPr>
            <a:endParaRPr lang="en-US" sz="2924">
              <a:solidFill>
                <a:srgbClr val="000000"/>
              </a:solidFill>
              <a:latin typeface="Oswa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406121" y="962872"/>
            <a:ext cx="251640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14 min.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51821" y="1687578"/>
            <a:ext cx="242500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Avgerage Urgent 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Care Wait Time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00792" y="3826515"/>
            <a:ext cx="2516400" cy="8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500">
                <a:solidFill>
                  <a:srgbClr val="FFFFFF"/>
                </a:solidFill>
                <a:latin typeface="Oswald Bold"/>
              </a:rPr>
              <a:t>Over </a:t>
            </a:r>
          </a:p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15,000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51821" y="4838700"/>
            <a:ext cx="2425000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Medical Providers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54031" y="5363526"/>
            <a:ext cx="251640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85%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74801" y="6122478"/>
            <a:ext cx="206420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Common illnesses  can be treated virtually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06121" y="6641591"/>
            <a:ext cx="251640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Only $1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91617" y="7429118"/>
            <a:ext cx="206420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per day to get started and your  family is FREE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59360" y="2049528"/>
            <a:ext cx="251640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24/7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74801" y="2903825"/>
            <a:ext cx="206420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Availability- Anywhere in the United States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 Bold"/>
              </a:rPr>
              <a:t>Health &amp; Wellness </a:t>
            </a:r>
          </a:p>
        </p:txBody>
      </p:sp>
      <p:sp>
        <p:nvSpPr>
          <p:cNvPr id="4" name="AutoShape 4"/>
          <p:cNvSpPr/>
          <p:nvPr/>
        </p:nvSpPr>
        <p:spPr>
          <a:xfrm rot="273320">
            <a:off x="931164" y="2517229"/>
            <a:ext cx="959431" cy="0"/>
          </a:xfrm>
          <a:prstGeom prst="line">
            <a:avLst/>
          </a:prstGeom>
          <a:ln w="38100" cap="rnd">
            <a:solidFill>
              <a:srgbClr val="BED3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70779" y="804042"/>
            <a:ext cx="1126035" cy="268012"/>
            <a:chOff x="0" y="0"/>
            <a:chExt cx="1501380" cy="357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1394" cy="357378"/>
            </a:xfrm>
            <a:custGeom>
              <a:avLst/>
              <a:gdLst/>
              <a:ahLst/>
              <a:cxnLst/>
              <a:rect l="l" t="t" r="r" b="b"/>
              <a:pathLst>
                <a:path w="1501394" h="357378">
                  <a:moveTo>
                    <a:pt x="0" y="0"/>
                  </a:moveTo>
                  <a:lnTo>
                    <a:pt x="1501394" y="0"/>
                  </a:lnTo>
                  <a:lnTo>
                    <a:pt x="1501394" y="357378"/>
                  </a:lnTo>
                  <a:lnTo>
                    <a:pt x="0" y="357378"/>
                  </a:lnTo>
                  <a:close/>
                </a:path>
              </a:pathLst>
            </a:custGeom>
            <a:solidFill>
              <a:srgbClr val="EB148D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10912857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4673266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925328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683196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9626304" y="6315226"/>
            <a:ext cx="8230569" cy="0"/>
          </a:xfrm>
          <a:prstGeom prst="line">
            <a:avLst/>
          </a:prstGeom>
          <a:ln w="28575" cap="rnd">
            <a:solidFill>
              <a:srgbClr val="E64B4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1430588" y="5871885"/>
            <a:ext cx="4622001" cy="987248"/>
            <a:chOff x="0" y="0"/>
            <a:chExt cx="6162668" cy="13163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62675" cy="1316325"/>
            </a:xfrm>
            <a:custGeom>
              <a:avLst/>
              <a:gdLst/>
              <a:ahLst/>
              <a:cxnLst/>
              <a:rect l="l" t="t" r="r" b="b"/>
              <a:pathLst>
                <a:path w="6162675" h="1316325">
                  <a:moveTo>
                    <a:pt x="0" y="0"/>
                  </a:moveTo>
                  <a:lnTo>
                    <a:pt x="6162675" y="0"/>
                  </a:lnTo>
                  <a:lnTo>
                    <a:pt x="6162675" y="1316325"/>
                  </a:lnTo>
                  <a:lnTo>
                    <a:pt x="0" y="1316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6162668" cy="1278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04"/>
                </a:lnSpc>
              </a:pPr>
              <a:r>
                <a:rPr lang="en-US" sz="3800">
                  <a:solidFill>
                    <a:srgbClr val="0170BA"/>
                  </a:solidFill>
                  <a:latin typeface="Oswald"/>
                </a:rPr>
                <a:t>What</a:t>
              </a:r>
              <a:r>
                <a:rPr lang="en-US" sz="3800">
                  <a:solidFill>
                    <a:srgbClr val="0170BA"/>
                  </a:solidFill>
                  <a:latin typeface="Oswald Bold"/>
                </a:rPr>
                <a:t> We Treat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3995" y="530030"/>
            <a:ext cx="9143990" cy="1003083"/>
            <a:chOff x="0" y="0"/>
            <a:chExt cx="12191986" cy="13374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192000" cy="1337437"/>
            </a:xfrm>
            <a:custGeom>
              <a:avLst/>
              <a:gdLst/>
              <a:ahLst/>
              <a:cxnLst/>
              <a:rect l="l" t="t" r="r" b="b"/>
              <a:pathLst>
                <a:path w="12192000" h="1337437">
                  <a:moveTo>
                    <a:pt x="12192000" y="0"/>
                  </a:moveTo>
                  <a:lnTo>
                    <a:pt x="0" y="0"/>
                  </a:lnTo>
                  <a:lnTo>
                    <a:pt x="0" y="1337437"/>
                  </a:lnTo>
                  <a:lnTo>
                    <a:pt x="12192000" y="1337437"/>
                  </a:lnTo>
                  <a:close/>
                </a:path>
              </a:pathLst>
            </a:custGeom>
            <a:solidFill>
              <a:srgbClr val="E64B4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2191986" cy="133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Oswald Bold"/>
                </a:rPr>
                <a:t>Key Features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61271" y="9750909"/>
            <a:ext cx="4162780" cy="1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7"/>
              </a:lnSpc>
            </a:pPr>
            <a:r>
              <a:rPr lang="en-US" sz="1275">
                <a:solidFill>
                  <a:srgbClr val="FFFFFF"/>
                </a:solidFill>
                <a:latin typeface="Oswald Bold"/>
              </a:rPr>
              <a:t>Health &amp; Wellness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6753" y="0"/>
            <a:ext cx="9144000" cy="10287000"/>
            <a:chOff x="0" y="0"/>
            <a:chExt cx="12192000" cy="13716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DBDB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8575884" y="468214"/>
            <a:ext cx="1126713" cy="1126713"/>
          </a:xfrm>
          <a:custGeom>
            <a:avLst/>
            <a:gdLst/>
            <a:ahLst/>
            <a:cxnLst/>
            <a:rect l="l" t="t" r="r" b="b"/>
            <a:pathLst>
              <a:path w="1126713" h="1126713">
                <a:moveTo>
                  <a:pt x="0" y="0"/>
                </a:moveTo>
                <a:lnTo>
                  <a:pt x="1126713" y="0"/>
                </a:lnTo>
                <a:lnTo>
                  <a:pt x="1126713" y="1126714"/>
                </a:lnTo>
                <a:lnTo>
                  <a:pt x="0" y="112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9746417" y="2444955"/>
            <a:ext cx="954319" cy="721002"/>
          </a:xfrm>
          <a:custGeom>
            <a:avLst/>
            <a:gdLst/>
            <a:ahLst/>
            <a:cxnLst/>
            <a:rect l="l" t="t" r="r" b="b"/>
            <a:pathLst>
              <a:path w="954319" h="721002">
                <a:moveTo>
                  <a:pt x="0" y="0"/>
                </a:moveTo>
                <a:lnTo>
                  <a:pt x="954320" y="0"/>
                </a:lnTo>
                <a:lnTo>
                  <a:pt x="954320" y="721002"/>
                </a:lnTo>
                <a:lnTo>
                  <a:pt x="0" y="721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715990" y="2444955"/>
            <a:ext cx="813682" cy="664168"/>
          </a:xfrm>
          <a:custGeom>
            <a:avLst/>
            <a:gdLst/>
            <a:ahLst/>
            <a:cxnLst/>
            <a:rect l="l" t="t" r="r" b="b"/>
            <a:pathLst>
              <a:path w="813682" h="664168">
                <a:moveTo>
                  <a:pt x="0" y="0"/>
                </a:moveTo>
                <a:lnTo>
                  <a:pt x="813682" y="0"/>
                </a:lnTo>
                <a:lnTo>
                  <a:pt x="813682" y="664168"/>
                </a:lnTo>
                <a:lnTo>
                  <a:pt x="0" y="664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887458" y="4297580"/>
            <a:ext cx="567138" cy="786326"/>
          </a:xfrm>
          <a:custGeom>
            <a:avLst/>
            <a:gdLst/>
            <a:ahLst/>
            <a:cxnLst/>
            <a:rect l="l" t="t" r="r" b="b"/>
            <a:pathLst>
              <a:path w="567138" h="786326">
                <a:moveTo>
                  <a:pt x="0" y="0"/>
                </a:moveTo>
                <a:lnTo>
                  <a:pt x="567138" y="0"/>
                </a:lnTo>
                <a:lnTo>
                  <a:pt x="567138" y="786327"/>
                </a:lnTo>
                <a:lnTo>
                  <a:pt x="0" y="78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813218" y="4305880"/>
            <a:ext cx="820717" cy="539622"/>
          </a:xfrm>
          <a:custGeom>
            <a:avLst/>
            <a:gdLst/>
            <a:ahLst/>
            <a:cxnLst/>
            <a:rect l="l" t="t" r="r" b="b"/>
            <a:pathLst>
              <a:path w="820717" h="539622">
                <a:moveTo>
                  <a:pt x="0" y="0"/>
                </a:moveTo>
                <a:lnTo>
                  <a:pt x="820718" y="0"/>
                </a:lnTo>
                <a:lnTo>
                  <a:pt x="820718" y="539622"/>
                </a:lnTo>
                <a:lnTo>
                  <a:pt x="0" y="539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9" name="AutoShape 29"/>
          <p:cNvSpPr/>
          <p:nvPr/>
        </p:nvSpPr>
        <p:spPr>
          <a:xfrm>
            <a:off x="10931907" y="6859133"/>
            <a:ext cx="2946" cy="1202254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9885536" y="7050944"/>
            <a:ext cx="748400" cy="818633"/>
          </a:xfrm>
          <a:custGeom>
            <a:avLst/>
            <a:gdLst/>
            <a:ahLst/>
            <a:cxnLst/>
            <a:rect l="l" t="t" r="r" b="b"/>
            <a:pathLst>
              <a:path w="748400" h="818633">
                <a:moveTo>
                  <a:pt x="0" y="0"/>
                </a:moveTo>
                <a:lnTo>
                  <a:pt x="748400" y="0"/>
                </a:lnTo>
                <a:lnTo>
                  <a:pt x="748400" y="818633"/>
                </a:lnTo>
                <a:lnTo>
                  <a:pt x="0" y="818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8522213" y="414543"/>
            <a:ext cx="1180384" cy="1180384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4B4B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8575884" y="657021"/>
            <a:ext cx="805127" cy="695428"/>
          </a:xfrm>
          <a:custGeom>
            <a:avLst/>
            <a:gdLst/>
            <a:ahLst/>
            <a:cxnLst/>
            <a:rect l="l" t="t" r="r" b="b"/>
            <a:pathLst>
              <a:path w="805127" h="695428">
                <a:moveTo>
                  <a:pt x="0" y="0"/>
                </a:moveTo>
                <a:lnTo>
                  <a:pt x="805127" y="0"/>
                </a:lnTo>
                <a:lnTo>
                  <a:pt x="805127" y="695429"/>
                </a:lnTo>
                <a:lnTo>
                  <a:pt x="0" y="6954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0082217" y="9747302"/>
            <a:ext cx="5907741" cy="17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"/>
              </a:lnSpc>
            </a:pPr>
            <a:r>
              <a:rPr lang="en-US" sz="1254">
                <a:solidFill>
                  <a:srgbClr val="000000"/>
                </a:solidFill>
                <a:latin typeface="Oswald Bold"/>
              </a:rPr>
              <a:t>*when medically necessary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138096" y="2356369"/>
            <a:ext cx="217647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Available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nationwide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       (all 50 states)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901720" y="2356369"/>
            <a:ext cx="217647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Spanish-language 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portal &amp; providers available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147420" y="4113729"/>
            <a:ext cx="2176476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Prescriptions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* can be picked-up same day, from any pharmacy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909094" y="4113729"/>
            <a:ext cx="26418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State licensed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,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board-certified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medical providers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164925" y="6906758"/>
            <a:ext cx="3289670" cy="18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Allergies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Bites &amp; Stings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Bronchitis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COVID 19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Diarrhea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Flu Symptoms</a:t>
            </a:r>
          </a:p>
          <a:p>
            <a:pPr algn="l">
              <a:lnSpc>
                <a:spcPts val="2111"/>
              </a:lnSpc>
            </a:pPr>
            <a:endParaRPr lang="en-US" sz="21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57310" y="2324823"/>
            <a:ext cx="7164214" cy="8352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825" lvl="1" indent="-262413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The easiest and quickest way for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adults and children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to request doctor’s visits on demand for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minor illnesses and injuries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. </a:t>
            </a:r>
          </a:p>
          <a:p>
            <a:pPr marL="524825" lvl="1" indent="-262413"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Get the care you want, when and wherever you want it —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online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, by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phone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—24/7/365.</a:t>
            </a:r>
          </a:p>
          <a:p>
            <a:pPr marL="524825" lvl="1" indent="-262413"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Save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time and money!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 You and your family members pay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$0 for unlimited visits.</a:t>
            </a: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 Bold"/>
            </a:endParaRPr>
          </a:p>
          <a:p>
            <a:pPr marL="524825" lvl="1" indent="-262413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Avoid missing work or cutting your vacation short due to unnecessary trips to the ER, urgent care, or doctor's office.</a:t>
            </a: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001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24145"/>
                </a:solidFill>
                <a:latin typeface="Oswald Bold"/>
              </a:rPr>
              <a:t>VIRTUAL URGENT CARE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901720" y="6906758"/>
            <a:ext cx="3289670" cy="18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Medication Refills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Nausea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Sinus Symptoms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Skin Infections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Urinary Tract Infections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And more</a:t>
            </a:r>
          </a:p>
          <a:p>
            <a:pPr algn="l">
              <a:lnSpc>
                <a:spcPts val="2111"/>
              </a:lnSpc>
            </a:pPr>
            <a:endParaRPr lang="en-US" sz="21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 Bold"/>
              </a:rPr>
              <a:t>Health &amp; Wellness </a:t>
            </a:r>
          </a:p>
        </p:txBody>
      </p:sp>
      <p:sp>
        <p:nvSpPr>
          <p:cNvPr id="4" name="AutoShape 4"/>
          <p:cNvSpPr/>
          <p:nvPr/>
        </p:nvSpPr>
        <p:spPr>
          <a:xfrm rot="273320">
            <a:off x="931164" y="2517229"/>
            <a:ext cx="959431" cy="0"/>
          </a:xfrm>
          <a:prstGeom prst="line">
            <a:avLst/>
          </a:prstGeom>
          <a:ln w="38100" cap="rnd">
            <a:solidFill>
              <a:srgbClr val="BED3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70779" y="804042"/>
            <a:ext cx="1126035" cy="268012"/>
            <a:chOff x="0" y="0"/>
            <a:chExt cx="1501380" cy="357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1394" cy="357378"/>
            </a:xfrm>
            <a:custGeom>
              <a:avLst/>
              <a:gdLst/>
              <a:ahLst/>
              <a:cxnLst/>
              <a:rect l="l" t="t" r="r" b="b"/>
              <a:pathLst>
                <a:path w="1501394" h="357378">
                  <a:moveTo>
                    <a:pt x="0" y="0"/>
                  </a:moveTo>
                  <a:lnTo>
                    <a:pt x="1501394" y="0"/>
                  </a:lnTo>
                  <a:lnTo>
                    <a:pt x="1501394" y="357378"/>
                  </a:lnTo>
                  <a:lnTo>
                    <a:pt x="0" y="357378"/>
                  </a:lnTo>
                  <a:close/>
                </a:path>
              </a:pathLst>
            </a:custGeom>
            <a:solidFill>
              <a:srgbClr val="EB148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21518" y="8474"/>
            <a:ext cx="9137246" cy="10286991"/>
            <a:chOff x="0" y="0"/>
            <a:chExt cx="12182994" cy="1371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82983" cy="13716000"/>
            </a:xfrm>
            <a:custGeom>
              <a:avLst/>
              <a:gdLst/>
              <a:ahLst/>
              <a:cxnLst/>
              <a:rect l="l" t="t" r="r" b="b"/>
              <a:pathLst>
                <a:path w="12182983" h="13716000">
                  <a:moveTo>
                    <a:pt x="0" y="0"/>
                  </a:moveTo>
                  <a:lnTo>
                    <a:pt x="12182983" y="0"/>
                  </a:lnTo>
                  <a:lnTo>
                    <a:pt x="1218298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EEB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3995" y="530030"/>
            <a:ext cx="9143990" cy="1003083"/>
            <a:chOff x="0" y="0"/>
            <a:chExt cx="12191986" cy="1337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92000" cy="1337437"/>
            </a:xfrm>
            <a:custGeom>
              <a:avLst/>
              <a:gdLst/>
              <a:ahLst/>
              <a:cxnLst/>
              <a:rect l="l" t="t" r="r" b="b"/>
              <a:pathLst>
                <a:path w="12192000" h="1337437">
                  <a:moveTo>
                    <a:pt x="12192000" y="0"/>
                  </a:moveTo>
                  <a:lnTo>
                    <a:pt x="0" y="0"/>
                  </a:lnTo>
                  <a:lnTo>
                    <a:pt x="0" y="1337437"/>
                  </a:lnTo>
                  <a:lnTo>
                    <a:pt x="12192000" y="1337437"/>
                  </a:lnTo>
                  <a:close/>
                </a:path>
              </a:pathLst>
            </a:custGeom>
            <a:solidFill>
              <a:srgbClr val="3B76A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191986" cy="133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Oswald Bold"/>
                </a:rPr>
                <a:t>Key Features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581640" y="469215"/>
            <a:ext cx="1124712" cy="1124712"/>
          </a:xfrm>
          <a:custGeom>
            <a:avLst/>
            <a:gdLst/>
            <a:ahLst/>
            <a:cxnLst/>
            <a:rect l="l" t="t" r="r" b="b"/>
            <a:pathLst>
              <a:path w="1124712" h="1124712">
                <a:moveTo>
                  <a:pt x="0" y="0"/>
                </a:moveTo>
                <a:lnTo>
                  <a:pt x="1124712" y="0"/>
                </a:lnTo>
                <a:lnTo>
                  <a:pt x="1124712" y="1124712"/>
                </a:lnTo>
                <a:lnTo>
                  <a:pt x="0" y="1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9746417" y="2444955"/>
            <a:ext cx="954319" cy="721002"/>
          </a:xfrm>
          <a:custGeom>
            <a:avLst/>
            <a:gdLst/>
            <a:ahLst/>
            <a:cxnLst/>
            <a:rect l="l" t="t" r="r" b="b"/>
            <a:pathLst>
              <a:path w="954319" h="721002">
                <a:moveTo>
                  <a:pt x="0" y="0"/>
                </a:moveTo>
                <a:lnTo>
                  <a:pt x="954320" y="0"/>
                </a:lnTo>
                <a:lnTo>
                  <a:pt x="954320" y="721002"/>
                </a:lnTo>
                <a:lnTo>
                  <a:pt x="0" y="721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10912857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0925328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4673266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4683196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0931907" y="6859133"/>
            <a:ext cx="2946" cy="1202254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V="1">
            <a:off x="9626304" y="6315226"/>
            <a:ext cx="8230569" cy="0"/>
          </a:xfrm>
          <a:prstGeom prst="line">
            <a:avLst/>
          </a:prstGeom>
          <a:ln w="28575" cap="rnd">
            <a:solidFill>
              <a:srgbClr val="E64B4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11430588" y="5871885"/>
            <a:ext cx="4622001" cy="987248"/>
            <a:chOff x="0" y="0"/>
            <a:chExt cx="6162668" cy="13163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162675" cy="1316325"/>
            </a:xfrm>
            <a:custGeom>
              <a:avLst/>
              <a:gdLst/>
              <a:ahLst/>
              <a:cxnLst/>
              <a:rect l="l" t="t" r="r" b="b"/>
              <a:pathLst>
                <a:path w="6162675" h="1316325">
                  <a:moveTo>
                    <a:pt x="0" y="0"/>
                  </a:moveTo>
                  <a:lnTo>
                    <a:pt x="6162675" y="0"/>
                  </a:lnTo>
                  <a:lnTo>
                    <a:pt x="6162675" y="1316325"/>
                  </a:lnTo>
                  <a:lnTo>
                    <a:pt x="0" y="1316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6162668" cy="1278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04"/>
                </a:lnSpc>
              </a:pPr>
              <a:r>
                <a:rPr lang="en-US" sz="3800">
                  <a:solidFill>
                    <a:srgbClr val="0170BA"/>
                  </a:solidFill>
                  <a:latin typeface="Oswald"/>
                </a:rPr>
                <a:t>What</a:t>
              </a:r>
              <a:r>
                <a:rPr lang="en-US" sz="3800">
                  <a:solidFill>
                    <a:srgbClr val="0170BA"/>
                  </a:solidFill>
                  <a:latin typeface="Oswald Bold"/>
                </a:rPr>
                <a:t> We Treat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9802728" y="7243914"/>
            <a:ext cx="841697" cy="673358"/>
          </a:xfrm>
          <a:custGeom>
            <a:avLst/>
            <a:gdLst/>
            <a:ahLst/>
            <a:cxnLst/>
            <a:rect l="l" t="t" r="r" b="b"/>
            <a:pathLst>
              <a:path w="841697" h="673358">
                <a:moveTo>
                  <a:pt x="0" y="0"/>
                </a:moveTo>
                <a:lnTo>
                  <a:pt x="841697" y="0"/>
                </a:lnTo>
                <a:lnTo>
                  <a:pt x="841697" y="673358"/>
                </a:lnTo>
                <a:lnTo>
                  <a:pt x="0" y="673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706352" y="4269605"/>
            <a:ext cx="994385" cy="664995"/>
          </a:xfrm>
          <a:custGeom>
            <a:avLst/>
            <a:gdLst/>
            <a:ahLst/>
            <a:cxnLst/>
            <a:rect l="l" t="t" r="r" b="b"/>
            <a:pathLst>
              <a:path w="994385" h="664995">
                <a:moveTo>
                  <a:pt x="0" y="0"/>
                </a:moveTo>
                <a:lnTo>
                  <a:pt x="994385" y="0"/>
                </a:lnTo>
                <a:lnTo>
                  <a:pt x="994385" y="664995"/>
                </a:lnTo>
                <a:lnTo>
                  <a:pt x="0" y="664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752717" y="2444955"/>
            <a:ext cx="713007" cy="667634"/>
          </a:xfrm>
          <a:custGeom>
            <a:avLst/>
            <a:gdLst/>
            <a:ahLst/>
            <a:cxnLst/>
            <a:rect l="l" t="t" r="r" b="b"/>
            <a:pathLst>
              <a:path w="713007" h="667634">
                <a:moveTo>
                  <a:pt x="0" y="0"/>
                </a:moveTo>
                <a:lnTo>
                  <a:pt x="713007" y="0"/>
                </a:lnTo>
                <a:lnTo>
                  <a:pt x="713007" y="667634"/>
                </a:lnTo>
                <a:lnTo>
                  <a:pt x="0" y="6676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795824" y="4269605"/>
            <a:ext cx="669900" cy="638080"/>
          </a:xfrm>
          <a:custGeom>
            <a:avLst/>
            <a:gdLst/>
            <a:ahLst/>
            <a:cxnLst/>
            <a:rect l="l" t="t" r="r" b="b"/>
            <a:pathLst>
              <a:path w="669900" h="638080">
                <a:moveTo>
                  <a:pt x="0" y="0"/>
                </a:moveTo>
                <a:lnTo>
                  <a:pt x="669900" y="0"/>
                </a:lnTo>
                <a:lnTo>
                  <a:pt x="669900" y="638080"/>
                </a:lnTo>
                <a:lnTo>
                  <a:pt x="0" y="6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151274" y="4120731"/>
            <a:ext cx="216329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Members can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meet with the same therapist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03849" y="2351934"/>
            <a:ext cx="277724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Get a scheduled appointment within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1 week </a:t>
            </a:r>
          </a:p>
          <a:p>
            <a:pPr algn="l">
              <a:lnSpc>
                <a:spcPts val="2520"/>
              </a:lnSpc>
            </a:pPr>
            <a:endParaRPr lang="en-US" sz="2100">
              <a:solidFill>
                <a:srgbClr val="000000"/>
              </a:solidFill>
              <a:latin typeface="Oswald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28700" y="2444955"/>
            <a:ext cx="7164214" cy="613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825" lvl="1" indent="-262413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Immediate: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(On-Demand Talk Therapy) 24/7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Access to high-quality,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convenient, and confidential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 mental health counselors or licensed therapists. </a:t>
            </a:r>
          </a:p>
          <a:p>
            <a:pPr algn="l"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626107" lvl="1" indent="-313054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Schedule: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 (Scheduled Counseling Sessions)   Our team can select and schedule a visit with a provider that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matches their needs.</a:t>
            </a:r>
          </a:p>
          <a:p>
            <a:pPr algn="l"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 Bold"/>
            </a:endParaRPr>
          </a:p>
          <a:p>
            <a:pPr marL="524825" lvl="1" indent="-262413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Private: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The visit mode can be decided based on the preferences of the healthcare provider and the patient.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 (video or phone).</a:t>
            </a:r>
          </a:p>
          <a:p>
            <a:pPr algn="l"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 Bold"/>
            </a:endParaRPr>
          </a:p>
          <a:p>
            <a:pPr marL="524825" lvl="1" indent="-262413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No Consult Fees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for you or your family.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24145"/>
                </a:solidFill>
                <a:latin typeface="Oswald Bold"/>
              </a:rPr>
              <a:t>VIRTUAL COUNSELING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38096" y="2356369"/>
            <a:ext cx="217647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Available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nationwide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       (all 50 states)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164925" y="6906758"/>
            <a:ext cx="3289670" cy="161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Addiction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Anxiety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Depression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Divorce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Eating Disorders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Grief/Loss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901720" y="6906758"/>
            <a:ext cx="3289670" cy="161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Mood Swings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Panic Attacks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Performance Coaching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Relationships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Sexuality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And more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907308" y="4114760"/>
            <a:ext cx="244694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The average therapy visit is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40 minutes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082217" y="9747302"/>
            <a:ext cx="5907741" cy="17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"/>
              </a:lnSpc>
            </a:pPr>
            <a:r>
              <a:rPr lang="en-US" sz="1254">
                <a:solidFill>
                  <a:srgbClr val="000000"/>
                </a:solidFill>
                <a:latin typeface="Oswald Bold"/>
              </a:rPr>
              <a:t>*no medications will be prescribed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 Bold"/>
              </a:rPr>
              <a:t>Health &amp; Wellness </a:t>
            </a:r>
          </a:p>
        </p:txBody>
      </p:sp>
      <p:sp>
        <p:nvSpPr>
          <p:cNvPr id="4" name="AutoShape 4"/>
          <p:cNvSpPr/>
          <p:nvPr/>
        </p:nvSpPr>
        <p:spPr>
          <a:xfrm rot="273320">
            <a:off x="931164" y="2517229"/>
            <a:ext cx="959431" cy="0"/>
          </a:xfrm>
          <a:prstGeom prst="line">
            <a:avLst/>
          </a:prstGeom>
          <a:ln w="38100" cap="rnd">
            <a:solidFill>
              <a:srgbClr val="BED3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70779" y="804042"/>
            <a:ext cx="1126035" cy="268012"/>
            <a:chOff x="0" y="0"/>
            <a:chExt cx="1501380" cy="357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1394" cy="357378"/>
            </a:xfrm>
            <a:custGeom>
              <a:avLst/>
              <a:gdLst/>
              <a:ahLst/>
              <a:cxnLst/>
              <a:rect l="l" t="t" r="r" b="b"/>
              <a:pathLst>
                <a:path w="1501394" h="357378">
                  <a:moveTo>
                    <a:pt x="0" y="0"/>
                  </a:moveTo>
                  <a:lnTo>
                    <a:pt x="1501394" y="0"/>
                  </a:lnTo>
                  <a:lnTo>
                    <a:pt x="1501394" y="357378"/>
                  </a:lnTo>
                  <a:lnTo>
                    <a:pt x="0" y="357378"/>
                  </a:lnTo>
                  <a:close/>
                </a:path>
              </a:pathLst>
            </a:custGeom>
            <a:solidFill>
              <a:srgbClr val="EB148D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10912857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4673266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925328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683196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9626304" y="6315226"/>
            <a:ext cx="8230569" cy="0"/>
          </a:xfrm>
          <a:prstGeom prst="line">
            <a:avLst/>
          </a:prstGeom>
          <a:ln w="28575" cap="rnd">
            <a:solidFill>
              <a:srgbClr val="E64B4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1430588" y="5871885"/>
            <a:ext cx="4622001" cy="987248"/>
            <a:chOff x="0" y="0"/>
            <a:chExt cx="6162668" cy="13163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62675" cy="1316325"/>
            </a:xfrm>
            <a:custGeom>
              <a:avLst/>
              <a:gdLst/>
              <a:ahLst/>
              <a:cxnLst/>
              <a:rect l="l" t="t" r="r" b="b"/>
              <a:pathLst>
                <a:path w="6162675" h="1316325">
                  <a:moveTo>
                    <a:pt x="0" y="0"/>
                  </a:moveTo>
                  <a:lnTo>
                    <a:pt x="6162675" y="0"/>
                  </a:lnTo>
                  <a:lnTo>
                    <a:pt x="6162675" y="1316325"/>
                  </a:lnTo>
                  <a:lnTo>
                    <a:pt x="0" y="1316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6162668" cy="1278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04"/>
                </a:lnSpc>
              </a:pPr>
              <a:r>
                <a:rPr lang="en-US" sz="3800">
                  <a:solidFill>
                    <a:srgbClr val="0170BA"/>
                  </a:solidFill>
                  <a:latin typeface="Oswald"/>
                </a:rPr>
                <a:t>What</a:t>
              </a:r>
              <a:r>
                <a:rPr lang="en-US" sz="3800">
                  <a:solidFill>
                    <a:srgbClr val="0170BA"/>
                  </a:solidFill>
                  <a:latin typeface="Oswald Bold"/>
                </a:rPr>
                <a:t> We Treat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3995" y="530030"/>
            <a:ext cx="9143990" cy="1003083"/>
            <a:chOff x="0" y="0"/>
            <a:chExt cx="12191986" cy="13374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192000" cy="1337437"/>
            </a:xfrm>
            <a:custGeom>
              <a:avLst/>
              <a:gdLst/>
              <a:ahLst/>
              <a:cxnLst/>
              <a:rect l="l" t="t" r="r" b="b"/>
              <a:pathLst>
                <a:path w="12192000" h="1337437">
                  <a:moveTo>
                    <a:pt x="12192000" y="0"/>
                  </a:moveTo>
                  <a:lnTo>
                    <a:pt x="0" y="0"/>
                  </a:lnTo>
                  <a:lnTo>
                    <a:pt x="0" y="1337437"/>
                  </a:lnTo>
                  <a:lnTo>
                    <a:pt x="12192000" y="1337437"/>
                  </a:lnTo>
                  <a:close/>
                </a:path>
              </a:pathLst>
            </a:custGeom>
            <a:solidFill>
              <a:srgbClr val="FFDD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2191986" cy="133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Oswald Bold"/>
                </a:rPr>
                <a:t>Key Features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61271" y="9750909"/>
            <a:ext cx="4162780" cy="1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7"/>
              </a:lnSpc>
            </a:pPr>
            <a:r>
              <a:rPr lang="en-US" sz="1275">
                <a:solidFill>
                  <a:srgbClr val="FFFFFF"/>
                </a:solidFill>
                <a:latin typeface="Oswald Bold"/>
              </a:rPr>
              <a:t>Health &amp; Wellness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6753" y="0"/>
            <a:ext cx="9144000" cy="10287000"/>
            <a:chOff x="0" y="0"/>
            <a:chExt cx="12192000" cy="13716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EF2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8575884" y="468214"/>
            <a:ext cx="1126713" cy="1126713"/>
          </a:xfrm>
          <a:custGeom>
            <a:avLst/>
            <a:gdLst/>
            <a:ahLst/>
            <a:cxnLst/>
            <a:rect l="l" t="t" r="r" b="b"/>
            <a:pathLst>
              <a:path w="1126713" h="1126713">
                <a:moveTo>
                  <a:pt x="0" y="0"/>
                </a:moveTo>
                <a:lnTo>
                  <a:pt x="1126713" y="0"/>
                </a:lnTo>
                <a:lnTo>
                  <a:pt x="1126713" y="1126714"/>
                </a:lnTo>
                <a:lnTo>
                  <a:pt x="0" y="112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9746417" y="2444955"/>
            <a:ext cx="954319" cy="721002"/>
          </a:xfrm>
          <a:custGeom>
            <a:avLst/>
            <a:gdLst/>
            <a:ahLst/>
            <a:cxnLst/>
            <a:rect l="l" t="t" r="r" b="b"/>
            <a:pathLst>
              <a:path w="954319" h="721002">
                <a:moveTo>
                  <a:pt x="0" y="0"/>
                </a:moveTo>
                <a:lnTo>
                  <a:pt x="954320" y="0"/>
                </a:lnTo>
                <a:lnTo>
                  <a:pt x="954320" y="721002"/>
                </a:lnTo>
                <a:lnTo>
                  <a:pt x="0" y="721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887458" y="4297580"/>
            <a:ext cx="567138" cy="786326"/>
          </a:xfrm>
          <a:custGeom>
            <a:avLst/>
            <a:gdLst/>
            <a:ahLst/>
            <a:cxnLst/>
            <a:rect l="l" t="t" r="r" b="b"/>
            <a:pathLst>
              <a:path w="567138" h="786326">
                <a:moveTo>
                  <a:pt x="0" y="0"/>
                </a:moveTo>
                <a:lnTo>
                  <a:pt x="567138" y="0"/>
                </a:lnTo>
                <a:lnTo>
                  <a:pt x="567138" y="786327"/>
                </a:lnTo>
                <a:lnTo>
                  <a:pt x="0" y="786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813218" y="4305880"/>
            <a:ext cx="820717" cy="539622"/>
          </a:xfrm>
          <a:custGeom>
            <a:avLst/>
            <a:gdLst/>
            <a:ahLst/>
            <a:cxnLst/>
            <a:rect l="l" t="t" r="r" b="b"/>
            <a:pathLst>
              <a:path w="820717" h="539622">
                <a:moveTo>
                  <a:pt x="0" y="0"/>
                </a:moveTo>
                <a:lnTo>
                  <a:pt x="820718" y="0"/>
                </a:lnTo>
                <a:lnTo>
                  <a:pt x="820718" y="539622"/>
                </a:lnTo>
                <a:lnTo>
                  <a:pt x="0" y="539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AutoShape 28"/>
          <p:cNvSpPr/>
          <p:nvPr/>
        </p:nvSpPr>
        <p:spPr>
          <a:xfrm>
            <a:off x="10931907" y="6859133"/>
            <a:ext cx="2946" cy="1202254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>
            <a:off x="9885536" y="7050944"/>
            <a:ext cx="748400" cy="818633"/>
          </a:xfrm>
          <a:custGeom>
            <a:avLst/>
            <a:gdLst/>
            <a:ahLst/>
            <a:cxnLst/>
            <a:rect l="l" t="t" r="r" b="b"/>
            <a:pathLst>
              <a:path w="748400" h="818633">
                <a:moveTo>
                  <a:pt x="0" y="0"/>
                </a:moveTo>
                <a:lnTo>
                  <a:pt x="748400" y="0"/>
                </a:lnTo>
                <a:lnTo>
                  <a:pt x="748400" y="818633"/>
                </a:lnTo>
                <a:lnTo>
                  <a:pt x="0" y="8186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8551980" y="443433"/>
            <a:ext cx="1170533" cy="117053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D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8809200" y="618641"/>
            <a:ext cx="583210" cy="729013"/>
          </a:xfrm>
          <a:custGeom>
            <a:avLst/>
            <a:gdLst/>
            <a:ahLst/>
            <a:cxnLst/>
            <a:rect l="l" t="t" r="r" b="b"/>
            <a:pathLst>
              <a:path w="583210" h="729013">
                <a:moveTo>
                  <a:pt x="0" y="0"/>
                </a:moveTo>
                <a:lnTo>
                  <a:pt x="583210" y="0"/>
                </a:lnTo>
                <a:lnTo>
                  <a:pt x="583210" y="729013"/>
                </a:lnTo>
                <a:lnTo>
                  <a:pt x="0" y="7290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3924167" y="2442850"/>
            <a:ext cx="585483" cy="635531"/>
          </a:xfrm>
          <a:custGeom>
            <a:avLst/>
            <a:gdLst/>
            <a:ahLst/>
            <a:cxnLst/>
            <a:rect l="l" t="t" r="r" b="b"/>
            <a:pathLst>
              <a:path w="585483" h="635531">
                <a:moveTo>
                  <a:pt x="0" y="0"/>
                </a:moveTo>
                <a:lnTo>
                  <a:pt x="585483" y="0"/>
                </a:lnTo>
                <a:lnTo>
                  <a:pt x="585483" y="635530"/>
                </a:lnTo>
                <a:lnTo>
                  <a:pt x="0" y="6355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0082217" y="9747302"/>
            <a:ext cx="5907741" cy="17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"/>
              </a:lnSpc>
            </a:pPr>
            <a:r>
              <a:rPr lang="en-US" sz="1254">
                <a:solidFill>
                  <a:srgbClr val="000000"/>
                </a:solidFill>
                <a:latin typeface="Oswald Bold"/>
              </a:rPr>
              <a:t>*when medically necessary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138096" y="2356369"/>
            <a:ext cx="217647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Available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nationwide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       (all 50 states)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901720" y="2356369"/>
            <a:ext cx="217647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Choose a preferred provide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r from our network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147420" y="4113729"/>
            <a:ext cx="2176476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Prescriptions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* can be picked-up same day, from any pharmacy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909094" y="4113729"/>
            <a:ext cx="26418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State licensed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,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board-certified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medical providers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164925" y="6906758"/>
            <a:ext cx="3289670" cy="24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Birth Control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Cold Sores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Diabetes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Erectile Dysfunction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Herpes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High Blood Pressure</a:t>
            </a:r>
          </a:p>
          <a:p>
            <a:pPr algn="l">
              <a:lnSpc>
                <a:spcPts val="2111"/>
              </a:lnSpc>
            </a:pPr>
            <a:endParaRPr lang="en-US" sz="2199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2111"/>
              </a:lnSpc>
            </a:pPr>
            <a:endParaRPr lang="en-US" sz="2199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2111"/>
              </a:lnSpc>
            </a:pPr>
            <a:endParaRPr lang="en-US" sz="21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57310" y="2324823"/>
            <a:ext cx="7164214" cy="992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825" lvl="1" indent="-262413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Select a Primary Care Physician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to manage routine care, preventative care, referrals to specialists, prescription refills, etc.</a:t>
            </a:r>
          </a:p>
          <a:p>
            <a:pPr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626107" lvl="1" indent="-313054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Includes specialty care and prescribed medications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for needs like weight loss management, men’s health, and women’s health.</a:t>
            </a: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626107" lvl="1" indent="-313054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Only $25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 per appointment.</a:t>
            </a: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626107" lvl="1" indent="-313054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(3) Complimentary Virtual Dermatology Consults: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 Access care and prescriptions for thousands of skin, hair, and nail conditions.</a:t>
            </a:r>
          </a:p>
          <a:p>
            <a:pPr marL="524825" lvl="1" indent="-262413"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001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24145"/>
                </a:solidFill>
                <a:latin typeface="Oswald Bold"/>
              </a:rPr>
              <a:t>VIRTUAL PRIMARY CARE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901720" y="6906758"/>
            <a:ext cx="3289670" cy="18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Gout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Migraines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Sexual Health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Skin Infections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Urinary Tract Infections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And more</a:t>
            </a:r>
          </a:p>
          <a:p>
            <a:pPr algn="l">
              <a:lnSpc>
                <a:spcPts val="2111"/>
              </a:lnSpc>
            </a:pPr>
            <a:endParaRPr lang="en-US" sz="21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 Bold"/>
              </a:rPr>
              <a:t>Health &amp; Wellness </a:t>
            </a:r>
          </a:p>
        </p:txBody>
      </p:sp>
      <p:sp>
        <p:nvSpPr>
          <p:cNvPr id="4" name="AutoShape 4"/>
          <p:cNvSpPr/>
          <p:nvPr/>
        </p:nvSpPr>
        <p:spPr>
          <a:xfrm rot="273320">
            <a:off x="931164" y="2517229"/>
            <a:ext cx="959431" cy="0"/>
          </a:xfrm>
          <a:prstGeom prst="line">
            <a:avLst/>
          </a:prstGeom>
          <a:ln w="38100" cap="rnd">
            <a:solidFill>
              <a:srgbClr val="BED3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70779" y="804042"/>
            <a:ext cx="1126035" cy="268012"/>
            <a:chOff x="0" y="0"/>
            <a:chExt cx="1501380" cy="357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1394" cy="357378"/>
            </a:xfrm>
            <a:custGeom>
              <a:avLst/>
              <a:gdLst/>
              <a:ahLst/>
              <a:cxnLst/>
              <a:rect l="l" t="t" r="r" b="b"/>
              <a:pathLst>
                <a:path w="1501394" h="357378">
                  <a:moveTo>
                    <a:pt x="0" y="0"/>
                  </a:moveTo>
                  <a:lnTo>
                    <a:pt x="1501394" y="0"/>
                  </a:lnTo>
                  <a:lnTo>
                    <a:pt x="1501394" y="357378"/>
                  </a:lnTo>
                  <a:lnTo>
                    <a:pt x="0" y="357378"/>
                  </a:lnTo>
                  <a:close/>
                </a:path>
              </a:pathLst>
            </a:custGeom>
            <a:solidFill>
              <a:srgbClr val="EB148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21518" y="8474"/>
            <a:ext cx="9137246" cy="10286991"/>
            <a:chOff x="0" y="0"/>
            <a:chExt cx="12182994" cy="1371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82983" cy="13716000"/>
            </a:xfrm>
            <a:custGeom>
              <a:avLst/>
              <a:gdLst/>
              <a:ahLst/>
              <a:cxnLst/>
              <a:rect l="l" t="t" r="r" b="b"/>
              <a:pathLst>
                <a:path w="12182983" h="13716000">
                  <a:moveTo>
                    <a:pt x="0" y="0"/>
                  </a:moveTo>
                  <a:lnTo>
                    <a:pt x="12182983" y="0"/>
                  </a:lnTo>
                  <a:lnTo>
                    <a:pt x="1218298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7E9F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3995" y="530030"/>
            <a:ext cx="9143990" cy="1003083"/>
            <a:chOff x="0" y="0"/>
            <a:chExt cx="12191986" cy="1337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92000" cy="1337437"/>
            </a:xfrm>
            <a:custGeom>
              <a:avLst/>
              <a:gdLst/>
              <a:ahLst/>
              <a:cxnLst/>
              <a:rect l="l" t="t" r="r" b="b"/>
              <a:pathLst>
                <a:path w="12192000" h="1337437">
                  <a:moveTo>
                    <a:pt x="12192000" y="0"/>
                  </a:moveTo>
                  <a:lnTo>
                    <a:pt x="0" y="0"/>
                  </a:lnTo>
                  <a:lnTo>
                    <a:pt x="0" y="1337437"/>
                  </a:lnTo>
                  <a:lnTo>
                    <a:pt x="12192000" y="1337437"/>
                  </a:lnTo>
                  <a:close/>
                </a:path>
              </a:pathLst>
            </a:custGeom>
            <a:solidFill>
              <a:srgbClr val="0170B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191986" cy="133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Oswald Bold"/>
                </a:rPr>
                <a:t>Key Features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553372" y="509699"/>
            <a:ext cx="1124712" cy="1124712"/>
          </a:xfrm>
          <a:custGeom>
            <a:avLst/>
            <a:gdLst/>
            <a:ahLst/>
            <a:cxnLst/>
            <a:rect l="l" t="t" r="r" b="b"/>
            <a:pathLst>
              <a:path w="1124712" h="1124712">
                <a:moveTo>
                  <a:pt x="0" y="0"/>
                </a:moveTo>
                <a:lnTo>
                  <a:pt x="1124712" y="0"/>
                </a:lnTo>
                <a:lnTo>
                  <a:pt x="1124712" y="1124712"/>
                </a:lnTo>
                <a:lnTo>
                  <a:pt x="0" y="1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664416" y="561479"/>
            <a:ext cx="961888" cy="96188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0B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3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9746417" y="2444955"/>
            <a:ext cx="954319" cy="721002"/>
          </a:xfrm>
          <a:custGeom>
            <a:avLst/>
            <a:gdLst/>
            <a:ahLst/>
            <a:cxnLst/>
            <a:rect l="l" t="t" r="r" b="b"/>
            <a:pathLst>
              <a:path w="954319" h="721002">
                <a:moveTo>
                  <a:pt x="0" y="0"/>
                </a:moveTo>
                <a:lnTo>
                  <a:pt x="954320" y="0"/>
                </a:lnTo>
                <a:lnTo>
                  <a:pt x="954320" y="721002"/>
                </a:lnTo>
                <a:lnTo>
                  <a:pt x="0" y="721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AutoShape 19"/>
          <p:cNvSpPr/>
          <p:nvPr/>
        </p:nvSpPr>
        <p:spPr>
          <a:xfrm>
            <a:off x="10912857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0925328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4673266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4683196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V="1">
            <a:off x="9626304" y="6315226"/>
            <a:ext cx="8230569" cy="0"/>
          </a:xfrm>
          <a:prstGeom prst="line">
            <a:avLst/>
          </a:prstGeom>
          <a:ln w="28575" cap="rnd">
            <a:solidFill>
              <a:srgbClr val="E64B4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11409704" y="5821602"/>
            <a:ext cx="4622001" cy="888342"/>
            <a:chOff x="0" y="0"/>
            <a:chExt cx="6162668" cy="11844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162675" cy="1184450"/>
            </a:xfrm>
            <a:custGeom>
              <a:avLst/>
              <a:gdLst/>
              <a:ahLst/>
              <a:cxnLst/>
              <a:rect l="l" t="t" r="r" b="b"/>
              <a:pathLst>
                <a:path w="6162675" h="1184450">
                  <a:moveTo>
                    <a:pt x="0" y="0"/>
                  </a:moveTo>
                  <a:lnTo>
                    <a:pt x="6162675" y="0"/>
                  </a:lnTo>
                  <a:lnTo>
                    <a:pt x="6162675" y="1184450"/>
                  </a:lnTo>
                  <a:lnTo>
                    <a:pt x="0" y="11844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38100"/>
              <a:ext cx="6162668" cy="1146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2"/>
                </a:lnSpc>
              </a:pPr>
              <a:r>
                <a:rPr lang="en-US" sz="3400">
                  <a:solidFill>
                    <a:srgbClr val="0170BA"/>
                  </a:solidFill>
                  <a:latin typeface="Oswald"/>
                </a:rPr>
                <a:t>Partnered with Top Brands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8934425" y="750481"/>
            <a:ext cx="362607" cy="562181"/>
          </a:xfrm>
          <a:custGeom>
            <a:avLst/>
            <a:gdLst/>
            <a:ahLst/>
            <a:cxnLst/>
            <a:rect l="l" t="t" r="r" b="b"/>
            <a:pathLst>
              <a:path w="362607" h="562181">
                <a:moveTo>
                  <a:pt x="0" y="0"/>
                </a:moveTo>
                <a:lnTo>
                  <a:pt x="362606" y="0"/>
                </a:lnTo>
                <a:lnTo>
                  <a:pt x="362606" y="562180"/>
                </a:lnTo>
                <a:lnTo>
                  <a:pt x="0" y="5621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75392" y="4194848"/>
            <a:ext cx="669034" cy="775691"/>
          </a:xfrm>
          <a:custGeom>
            <a:avLst/>
            <a:gdLst/>
            <a:ahLst/>
            <a:cxnLst/>
            <a:rect l="l" t="t" r="r" b="b"/>
            <a:pathLst>
              <a:path w="669034" h="775691">
                <a:moveTo>
                  <a:pt x="0" y="0"/>
                </a:moveTo>
                <a:lnTo>
                  <a:pt x="669033" y="0"/>
                </a:lnTo>
                <a:lnTo>
                  <a:pt x="669033" y="775691"/>
                </a:lnTo>
                <a:lnTo>
                  <a:pt x="0" y="775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856475" y="2490655"/>
            <a:ext cx="598121" cy="629601"/>
          </a:xfrm>
          <a:custGeom>
            <a:avLst/>
            <a:gdLst/>
            <a:ahLst/>
            <a:cxnLst/>
            <a:rect l="l" t="t" r="r" b="b"/>
            <a:pathLst>
              <a:path w="598121" h="629601">
                <a:moveTo>
                  <a:pt x="0" y="0"/>
                </a:moveTo>
                <a:lnTo>
                  <a:pt x="598121" y="0"/>
                </a:lnTo>
                <a:lnTo>
                  <a:pt x="598121" y="629602"/>
                </a:lnTo>
                <a:lnTo>
                  <a:pt x="0" y="6296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606478" y="4194848"/>
            <a:ext cx="848117" cy="767932"/>
          </a:xfrm>
          <a:custGeom>
            <a:avLst/>
            <a:gdLst/>
            <a:ahLst/>
            <a:cxnLst/>
            <a:rect l="l" t="t" r="r" b="b"/>
            <a:pathLst>
              <a:path w="848117" h="767932">
                <a:moveTo>
                  <a:pt x="0" y="0"/>
                </a:moveTo>
                <a:lnTo>
                  <a:pt x="848118" y="0"/>
                </a:lnTo>
                <a:lnTo>
                  <a:pt x="848118" y="767932"/>
                </a:lnTo>
                <a:lnTo>
                  <a:pt x="0" y="7679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24000">
            <a:off x="11243269" y="6840997"/>
            <a:ext cx="5226411" cy="2989744"/>
          </a:xfrm>
          <a:custGeom>
            <a:avLst/>
            <a:gdLst/>
            <a:ahLst/>
            <a:cxnLst/>
            <a:rect l="l" t="t" r="r" b="b"/>
            <a:pathLst>
              <a:path w="5226411" h="2989744">
                <a:moveTo>
                  <a:pt x="20619" y="0"/>
                </a:moveTo>
                <a:lnTo>
                  <a:pt x="5226411" y="36344"/>
                </a:lnTo>
                <a:lnTo>
                  <a:pt x="5205792" y="2989744"/>
                </a:lnTo>
                <a:lnTo>
                  <a:pt x="0" y="2953401"/>
                </a:lnTo>
                <a:lnTo>
                  <a:pt x="20619" y="0"/>
                </a:lnTo>
                <a:close/>
              </a:path>
            </a:pathLst>
          </a:custGeom>
          <a:blipFill>
            <a:blip r:embed="rId16"/>
            <a:stretch>
              <a:fillRect l="-29504" t="-130" r="-27703" b="-37278"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1151274" y="4120731"/>
            <a:ext cx="216329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Over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65,000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participating pharmacies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903849" y="2351934"/>
            <a:ext cx="225571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Up to 80% 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off all other medications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38652" y="2444955"/>
            <a:ext cx="7164214" cy="701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9"/>
              </a:lnSpc>
            </a:pPr>
            <a:r>
              <a:rPr lang="en-US" sz="2899">
                <a:solidFill>
                  <a:srgbClr val="000000"/>
                </a:solidFill>
                <a:latin typeface="Oswald"/>
              </a:rPr>
              <a:t>(All Members)</a:t>
            </a:r>
          </a:p>
          <a:p>
            <a:pPr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626107" lvl="1" indent="-313054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No Cost Acute/Immediate Need Meds: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Pick up the most prescribed acute medications on our formulary at NO COST. These meds treat common illnesses like colds, flu, allergies, UTIs, fever, nausea, etc.</a:t>
            </a:r>
          </a:p>
          <a:p>
            <a:pPr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>
              <a:lnSpc>
                <a:spcPts val="3479"/>
              </a:lnSpc>
            </a:pPr>
            <a:r>
              <a:rPr lang="en-US" sz="2899">
                <a:solidFill>
                  <a:srgbClr val="000000"/>
                </a:solidFill>
                <a:latin typeface="Oswald"/>
              </a:rPr>
              <a:t>(Platinum Members-only)</a:t>
            </a:r>
          </a:p>
          <a:p>
            <a:pPr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$5 Chronic/Maintenance Need Meds: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Access the top prescribed chronic meds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on our formulary for only $5 per prescription. These meds treat illnesses like high blood pressure, diabetes, erectile dysfunction, etc.</a:t>
            </a:r>
          </a:p>
          <a:p>
            <a:pPr algn="l"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138096" y="2356369"/>
            <a:ext cx="217647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Available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nationwide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       (all 50 states)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907308" y="4114760"/>
            <a:ext cx="244694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Chronic meds can be mail-ordered and delivered to your home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24145"/>
                </a:solidFill>
                <a:latin typeface="Oswald Bold"/>
              </a:rPr>
              <a:t>PRESCRIPTION PROGRAM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2514898" y="9733598"/>
            <a:ext cx="357188" cy="206692"/>
            <a:chOff x="0" y="0"/>
            <a:chExt cx="476250" cy="275590"/>
          </a:xfrm>
        </p:grpSpPr>
        <p:sp>
          <p:nvSpPr>
            <p:cNvPr id="41" name="Freeform 41"/>
            <p:cNvSpPr/>
            <p:nvPr/>
          </p:nvSpPr>
          <p:spPr>
            <a:xfrm>
              <a:off x="44450" y="40640"/>
              <a:ext cx="389890" cy="198120"/>
            </a:xfrm>
            <a:custGeom>
              <a:avLst/>
              <a:gdLst/>
              <a:ahLst/>
              <a:cxnLst/>
              <a:rect l="l" t="t" r="r" b="b"/>
              <a:pathLst>
                <a:path w="389890" h="198120">
                  <a:moveTo>
                    <a:pt x="226060" y="168910"/>
                  </a:moveTo>
                  <a:cubicBezTo>
                    <a:pt x="24130" y="157480"/>
                    <a:pt x="11430" y="140970"/>
                    <a:pt x="6350" y="123190"/>
                  </a:cubicBezTo>
                  <a:cubicBezTo>
                    <a:pt x="0" y="102870"/>
                    <a:pt x="3810" y="66040"/>
                    <a:pt x="15240" y="48260"/>
                  </a:cubicBezTo>
                  <a:cubicBezTo>
                    <a:pt x="25400" y="33020"/>
                    <a:pt x="40640" y="24130"/>
                    <a:pt x="63500" y="16510"/>
                  </a:cubicBezTo>
                  <a:cubicBezTo>
                    <a:pt x="102870" y="3810"/>
                    <a:pt x="185420" y="0"/>
                    <a:pt x="238760" y="10160"/>
                  </a:cubicBezTo>
                  <a:cubicBezTo>
                    <a:pt x="288290" y="19050"/>
                    <a:pt x="360680" y="40640"/>
                    <a:pt x="377190" y="69850"/>
                  </a:cubicBezTo>
                  <a:cubicBezTo>
                    <a:pt x="389890" y="91440"/>
                    <a:pt x="381000" y="129540"/>
                    <a:pt x="367030" y="148590"/>
                  </a:cubicBezTo>
                  <a:cubicBezTo>
                    <a:pt x="353060" y="167640"/>
                    <a:pt x="318770" y="185420"/>
                    <a:pt x="295910" y="184150"/>
                  </a:cubicBezTo>
                  <a:cubicBezTo>
                    <a:pt x="273050" y="182880"/>
                    <a:pt x="240030" y="165100"/>
                    <a:pt x="227330" y="144780"/>
                  </a:cubicBezTo>
                  <a:cubicBezTo>
                    <a:pt x="214630" y="125730"/>
                    <a:pt x="214630" y="86360"/>
                    <a:pt x="220980" y="66040"/>
                  </a:cubicBezTo>
                  <a:cubicBezTo>
                    <a:pt x="226060" y="48260"/>
                    <a:pt x="240030" y="33020"/>
                    <a:pt x="256540" y="25400"/>
                  </a:cubicBezTo>
                  <a:cubicBezTo>
                    <a:pt x="276860" y="16510"/>
                    <a:pt x="314960" y="16510"/>
                    <a:pt x="335280" y="24130"/>
                  </a:cubicBezTo>
                  <a:cubicBezTo>
                    <a:pt x="351790" y="30480"/>
                    <a:pt x="365760" y="46990"/>
                    <a:pt x="373380" y="62230"/>
                  </a:cubicBezTo>
                  <a:cubicBezTo>
                    <a:pt x="381000" y="77470"/>
                    <a:pt x="383540" y="99060"/>
                    <a:pt x="381000" y="115570"/>
                  </a:cubicBezTo>
                  <a:cubicBezTo>
                    <a:pt x="378460" y="132080"/>
                    <a:pt x="367030" y="151130"/>
                    <a:pt x="354330" y="162560"/>
                  </a:cubicBezTo>
                  <a:cubicBezTo>
                    <a:pt x="341630" y="173990"/>
                    <a:pt x="321310" y="181610"/>
                    <a:pt x="304800" y="182880"/>
                  </a:cubicBezTo>
                  <a:cubicBezTo>
                    <a:pt x="288290" y="184150"/>
                    <a:pt x="266700" y="179070"/>
                    <a:pt x="252730" y="170180"/>
                  </a:cubicBezTo>
                  <a:cubicBezTo>
                    <a:pt x="238760" y="161290"/>
                    <a:pt x="220980" y="127000"/>
                    <a:pt x="218440" y="128270"/>
                  </a:cubicBezTo>
                  <a:cubicBezTo>
                    <a:pt x="215900" y="129540"/>
                    <a:pt x="246380" y="168910"/>
                    <a:pt x="238760" y="179070"/>
                  </a:cubicBezTo>
                  <a:cubicBezTo>
                    <a:pt x="224790" y="198120"/>
                    <a:pt x="82550" y="185420"/>
                    <a:pt x="44450" y="166370"/>
                  </a:cubicBezTo>
                  <a:cubicBezTo>
                    <a:pt x="24130" y="156210"/>
                    <a:pt x="11430" y="140970"/>
                    <a:pt x="6350" y="123190"/>
                  </a:cubicBezTo>
                  <a:cubicBezTo>
                    <a:pt x="0" y="102870"/>
                    <a:pt x="2540" y="66040"/>
                    <a:pt x="15240" y="48260"/>
                  </a:cubicBezTo>
                  <a:cubicBezTo>
                    <a:pt x="27940" y="30480"/>
                    <a:pt x="54610" y="20320"/>
                    <a:pt x="82550" y="13970"/>
                  </a:cubicBezTo>
                  <a:cubicBezTo>
                    <a:pt x="125730" y="5080"/>
                    <a:pt x="217170" y="5080"/>
                    <a:pt x="252730" y="20320"/>
                  </a:cubicBezTo>
                  <a:cubicBezTo>
                    <a:pt x="273050" y="29210"/>
                    <a:pt x="284480" y="45720"/>
                    <a:pt x="292100" y="59690"/>
                  </a:cubicBezTo>
                  <a:cubicBezTo>
                    <a:pt x="298450" y="71120"/>
                    <a:pt x="299720" y="83820"/>
                    <a:pt x="298450" y="96520"/>
                  </a:cubicBezTo>
                  <a:cubicBezTo>
                    <a:pt x="295910" y="111760"/>
                    <a:pt x="287020" y="133350"/>
                    <a:pt x="275590" y="146050"/>
                  </a:cubicBezTo>
                  <a:cubicBezTo>
                    <a:pt x="262890" y="158750"/>
                    <a:pt x="226060" y="168910"/>
                    <a:pt x="226060" y="16891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3498" y="3787055"/>
            <a:ext cx="4241004" cy="5793582"/>
            <a:chOff x="0" y="0"/>
            <a:chExt cx="5654672" cy="7724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4675" cy="7724775"/>
            </a:xfrm>
            <a:custGeom>
              <a:avLst/>
              <a:gdLst/>
              <a:ahLst/>
              <a:cxnLst/>
              <a:rect l="l" t="t" r="r" b="b"/>
              <a:pathLst>
                <a:path w="5654675" h="7724775">
                  <a:moveTo>
                    <a:pt x="0" y="0"/>
                  </a:moveTo>
                  <a:lnTo>
                    <a:pt x="5654675" y="0"/>
                  </a:lnTo>
                  <a:lnTo>
                    <a:pt x="5654675" y="7724775"/>
                  </a:lnTo>
                  <a:lnTo>
                    <a:pt x="0" y="772477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34747" y="3179316"/>
            <a:ext cx="618507" cy="618506"/>
            <a:chOff x="0" y="0"/>
            <a:chExt cx="1276350" cy="1276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>
                  <a:moveTo>
                    <a:pt x="0" y="638175"/>
                  </a:moveTo>
                  <a:cubicBezTo>
                    <a:pt x="0" y="285750"/>
                    <a:pt x="285750" y="0"/>
                    <a:pt x="638175" y="0"/>
                  </a:cubicBezTo>
                  <a:cubicBezTo>
                    <a:pt x="990600" y="0"/>
                    <a:pt x="1276350" y="285750"/>
                    <a:pt x="1276350" y="638175"/>
                  </a:cubicBezTo>
                  <a:cubicBezTo>
                    <a:pt x="1276350" y="990600"/>
                    <a:pt x="990600" y="1276350"/>
                    <a:pt x="638175" y="1276350"/>
                  </a:cubicBezTo>
                  <a:cubicBezTo>
                    <a:pt x="285750" y="1276350"/>
                    <a:pt x="0" y="990600"/>
                    <a:pt x="0" y="638175"/>
                  </a:cubicBezTo>
                  <a:close/>
                </a:path>
              </a:pathLst>
            </a:custGeom>
            <a:solidFill>
              <a:srgbClr val="FFDD00">
                <a:alpha val="6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80129" y="3179316"/>
            <a:ext cx="618507" cy="618506"/>
            <a:chOff x="0" y="0"/>
            <a:chExt cx="1276350" cy="1276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>
                  <a:moveTo>
                    <a:pt x="0" y="638175"/>
                  </a:moveTo>
                  <a:cubicBezTo>
                    <a:pt x="0" y="285750"/>
                    <a:pt x="285750" y="0"/>
                    <a:pt x="638175" y="0"/>
                  </a:cubicBezTo>
                  <a:cubicBezTo>
                    <a:pt x="990600" y="0"/>
                    <a:pt x="1276350" y="285750"/>
                    <a:pt x="1276350" y="638175"/>
                  </a:cubicBezTo>
                  <a:cubicBezTo>
                    <a:pt x="1276350" y="990600"/>
                    <a:pt x="990600" y="1276350"/>
                    <a:pt x="638175" y="1276350"/>
                  </a:cubicBezTo>
                  <a:cubicBezTo>
                    <a:pt x="285750" y="1276350"/>
                    <a:pt x="0" y="990600"/>
                    <a:pt x="0" y="638175"/>
                  </a:cubicBezTo>
                  <a:close/>
                </a:path>
              </a:pathLst>
            </a:custGeom>
            <a:solidFill>
              <a:srgbClr val="4F4C4C">
                <a:alpha val="69804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542726" y="3179316"/>
            <a:ext cx="617166" cy="617166"/>
            <a:chOff x="0" y="0"/>
            <a:chExt cx="1276350" cy="12763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>
                  <a:moveTo>
                    <a:pt x="0" y="638175"/>
                  </a:moveTo>
                  <a:cubicBezTo>
                    <a:pt x="0" y="285750"/>
                    <a:pt x="285750" y="0"/>
                    <a:pt x="638175" y="0"/>
                  </a:cubicBezTo>
                  <a:cubicBezTo>
                    <a:pt x="990600" y="0"/>
                    <a:pt x="1276350" y="285750"/>
                    <a:pt x="1276350" y="638175"/>
                  </a:cubicBezTo>
                  <a:cubicBezTo>
                    <a:pt x="1276350" y="990600"/>
                    <a:pt x="990600" y="1276350"/>
                    <a:pt x="638175" y="1276350"/>
                  </a:cubicBezTo>
                  <a:cubicBezTo>
                    <a:pt x="285750" y="1276350"/>
                    <a:pt x="0" y="990600"/>
                    <a:pt x="0" y="638175"/>
                  </a:cubicBezTo>
                  <a:close/>
                </a:path>
              </a:pathLst>
            </a:custGeom>
            <a:solidFill>
              <a:srgbClr val="9D9D9D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4575377" y="-11304525"/>
            <a:ext cx="9137246" cy="19591936"/>
            <a:chOff x="0" y="0"/>
            <a:chExt cx="12182994" cy="261225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182983" cy="26122595"/>
            </a:xfrm>
            <a:custGeom>
              <a:avLst/>
              <a:gdLst/>
              <a:ahLst/>
              <a:cxnLst/>
              <a:rect l="l" t="t" r="r" b="b"/>
              <a:pathLst>
                <a:path w="12182983" h="26122595">
                  <a:moveTo>
                    <a:pt x="0" y="0"/>
                  </a:moveTo>
                  <a:lnTo>
                    <a:pt x="12182983" y="0"/>
                  </a:lnTo>
                  <a:lnTo>
                    <a:pt x="12182983" y="26122595"/>
                  </a:lnTo>
                  <a:lnTo>
                    <a:pt x="0" y="26122595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2403981" y="5256855"/>
            <a:ext cx="889709" cy="548283"/>
          </a:xfrm>
          <a:custGeom>
            <a:avLst/>
            <a:gdLst/>
            <a:ahLst/>
            <a:cxnLst/>
            <a:rect l="l" t="t" r="r" b="b"/>
            <a:pathLst>
              <a:path w="889709" h="548283">
                <a:moveTo>
                  <a:pt x="0" y="0"/>
                </a:moveTo>
                <a:lnTo>
                  <a:pt x="889710" y="0"/>
                </a:lnTo>
                <a:lnTo>
                  <a:pt x="889710" y="548283"/>
                </a:lnTo>
                <a:lnTo>
                  <a:pt x="0" y="548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90982" y="6857700"/>
            <a:ext cx="553295" cy="594360"/>
          </a:xfrm>
          <a:custGeom>
            <a:avLst/>
            <a:gdLst/>
            <a:ahLst/>
            <a:cxnLst/>
            <a:rect l="l" t="t" r="r" b="b"/>
            <a:pathLst>
              <a:path w="553295" h="594360">
                <a:moveTo>
                  <a:pt x="0" y="0"/>
                </a:moveTo>
                <a:lnTo>
                  <a:pt x="553295" y="0"/>
                </a:lnTo>
                <a:lnTo>
                  <a:pt x="553295" y="594360"/>
                </a:lnTo>
                <a:lnTo>
                  <a:pt x="0" y="594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 flipH="1">
            <a:off x="5959780" y="4368764"/>
            <a:ext cx="0" cy="4306046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H="1">
            <a:off x="12349277" y="4368764"/>
            <a:ext cx="0" cy="4306046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8696545" y="5678634"/>
            <a:ext cx="915967" cy="643467"/>
          </a:xfrm>
          <a:custGeom>
            <a:avLst/>
            <a:gdLst/>
            <a:ahLst/>
            <a:cxnLst/>
            <a:rect l="l" t="t" r="r" b="b"/>
            <a:pathLst>
              <a:path w="915967" h="643467">
                <a:moveTo>
                  <a:pt x="0" y="0"/>
                </a:moveTo>
                <a:lnTo>
                  <a:pt x="915967" y="0"/>
                </a:lnTo>
                <a:lnTo>
                  <a:pt x="915967" y="643467"/>
                </a:lnTo>
                <a:lnTo>
                  <a:pt x="0" y="643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24396" y="7547310"/>
            <a:ext cx="860265" cy="611864"/>
          </a:xfrm>
          <a:custGeom>
            <a:avLst/>
            <a:gdLst/>
            <a:ahLst/>
            <a:cxnLst/>
            <a:rect l="l" t="t" r="r" b="b"/>
            <a:pathLst>
              <a:path w="860265" h="611864">
                <a:moveTo>
                  <a:pt x="0" y="0"/>
                </a:moveTo>
                <a:lnTo>
                  <a:pt x="860265" y="0"/>
                </a:lnTo>
                <a:lnTo>
                  <a:pt x="860265" y="611863"/>
                </a:lnTo>
                <a:lnTo>
                  <a:pt x="0" y="6118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013153" y="5686571"/>
            <a:ext cx="585483" cy="635531"/>
          </a:xfrm>
          <a:custGeom>
            <a:avLst/>
            <a:gdLst/>
            <a:ahLst/>
            <a:cxnLst/>
            <a:rect l="l" t="t" r="r" b="b"/>
            <a:pathLst>
              <a:path w="585483" h="635531">
                <a:moveTo>
                  <a:pt x="0" y="0"/>
                </a:moveTo>
                <a:lnTo>
                  <a:pt x="585482" y="0"/>
                </a:lnTo>
                <a:lnTo>
                  <a:pt x="585482" y="635530"/>
                </a:lnTo>
                <a:lnTo>
                  <a:pt x="0" y="635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829312" y="3910782"/>
            <a:ext cx="262937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Gold Plan</a:t>
            </a:r>
          </a:p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$59.99 monthly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58100" y="4720407"/>
            <a:ext cx="2971800" cy="34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</a:pPr>
            <a:r>
              <a:rPr lang="en-US" sz="2049" u="sng">
                <a:solidFill>
                  <a:srgbClr val="EA1C22"/>
                </a:solidFill>
                <a:latin typeface="Oswald Bold"/>
              </a:rPr>
              <a:t>$2 per day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09222" y="3910782"/>
            <a:ext cx="256032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Platinum Plan </a:t>
            </a:r>
          </a:p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$89.99 monthly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1226" y="3910782"/>
            <a:ext cx="282016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Silver Plan </a:t>
            </a:r>
          </a:p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$29.99 montly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2770" y="5871039"/>
            <a:ext cx="3277077" cy="65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•Virtual Urgent Care </a:t>
            </a:r>
          </a:p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(Unlimited Visits w/$0 Fees)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BECOME A MEMBER TODAY!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61271" y="2100688"/>
            <a:ext cx="16125899" cy="60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9"/>
              </a:lnSpc>
            </a:pPr>
            <a:r>
              <a:rPr lang="en-US" sz="2450">
                <a:solidFill>
                  <a:srgbClr val="FFFFFF"/>
                </a:solidFill>
                <a:latin typeface="Oswald"/>
              </a:rPr>
              <a:t>Enroll for just $29.99 plus the monthly membership fee. Includes your family for FREE! Once enrolled, you’ll get immediate access.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FFFFFF"/>
                </a:solidFill>
                <a:latin typeface="Oswald"/>
              </a:rPr>
              <a:t>Proprietary &amp; Confidential | This Is NOT Insurance.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9091" y="7518735"/>
            <a:ext cx="3277077" cy="98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•NO COST Acute Formulary Meds plus Discounts of up to 80% on other Rx drugs.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81729" y="4720407"/>
            <a:ext cx="2971800" cy="34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</a:pPr>
            <a:r>
              <a:rPr lang="en-US" sz="2049" u="sng">
                <a:solidFill>
                  <a:srgbClr val="EA1C22"/>
                </a:solidFill>
                <a:latin typeface="Oswald Bold"/>
              </a:rPr>
              <a:t>$1 per day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05461" y="5189811"/>
            <a:ext cx="3277077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includes Silver Plan Features +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58100" y="6464976"/>
            <a:ext cx="3277077" cy="65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•Message a Doctor for Second Opinions and Medical Advice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05461" y="8207034"/>
            <a:ext cx="3277077" cy="65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•On Demand Talk Therapy &amp; Behavioral Health Counseling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803482" y="4720407"/>
            <a:ext cx="2971800" cy="34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</a:pPr>
            <a:r>
              <a:rPr lang="en-US" sz="2049" u="sng">
                <a:solidFill>
                  <a:srgbClr val="EA1C22"/>
                </a:solidFill>
                <a:latin typeface="Oswald Bold"/>
              </a:rPr>
              <a:t>$3 per day (most popular)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650844" y="5189811"/>
            <a:ext cx="3277077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includes Gold Plan Features +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650844" y="6445926"/>
            <a:ext cx="3277077" cy="65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•PCP for Weight Loss Management, Men’s Health, etc.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-793751" y="3060065"/>
            <a:ext cx="19278233" cy="7805348"/>
            <a:chOff x="0" y="0"/>
            <a:chExt cx="5077395" cy="205573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077395" cy="2055730"/>
            </a:xfrm>
            <a:custGeom>
              <a:avLst/>
              <a:gdLst/>
              <a:ahLst/>
              <a:cxnLst/>
              <a:rect l="l" t="t" r="r" b="b"/>
              <a:pathLst>
                <a:path w="5077395" h="2055730">
                  <a:moveTo>
                    <a:pt x="0" y="0"/>
                  </a:moveTo>
                  <a:lnTo>
                    <a:pt x="5077395" y="0"/>
                  </a:lnTo>
                  <a:lnTo>
                    <a:pt x="5077395" y="2055730"/>
                  </a:lnTo>
                  <a:lnTo>
                    <a:pt x="0" y="2055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47625"/>
              <a:ext cx="5077395" cy="2008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657860" y="3083698"/>
            <a:ext cx="5271662" cy="6824158"/>
          </a:xfrm>
          <a:custGeom>
            <a:avLst/>
            <a:gdLst/>
            <a:ahLst/>
            <a:cxnLst/>
            <a:rect l="l" t="t" r="r" b="b"/>
            <a:pathLst>
              <a:path w="5271662" h="6824158">
                <a:moveTo>
                  <a:pt x="0" y="0"/>
                </a:moveTo>
                <a:lnTo>
                  <a:pt x="5271662" y="0"/>
                </a:lnTo>
                <a:lnTo>
                  <a:pt x="5271662" y="6824158"/>
                </a:lnTo>
                <a:lnTo>
                  <a:pt x="0" y="6824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6505535" y="3179316"/>
            <a:ext cx="5276931" cy="6830978"/>
          </a:xfrm>
          <a:custGeom>
            <a:avLst/>
            <a:gdLst/>
            <a:ahLst/>
            <a:cxnLst/>
            <a:rect l="l" t="t" r="r" b="b"/>
            <a:pathLst>
              <a:path w="5276931" h="6830978">
                <a:moveTo>
                  <a:pt x="0" y="0"/>
                </a:moveTo>
                <a:lnTo>
                  <a:pt x="5276930" y="0"/>
                </a:lnTo>
                <a:lnTo>
                  <a:pt x="5276930" y="6830978"/>
                </a:lnTo>
                <a:lnTo>
                  <a:pt x="0" y="68309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2382614" y="3057405"/>
            <a:ext cx="5291973" cy="6850451"/>
          </a:xfrm>
          <a:custGeom>
            <a:avLst/>
            <a:gdLst/>
            <a:ahLst/>
            <a:cxnLst/>
            <a:rect l="l" t="t" r="r" b="b"/>
            <a:pathLst>
              <a:path w="5291973" h="6850451">
                <a:moveTo>
                  <a:pt x="0" y="0"/>
                </a:moveTo>
                <a:lnTo>
                  <a:pt x="5291974" y="0"/>
                </a:lnTo>
                <a:lnTo>
                  <a:pt x="5291974" y="6850451"/>
                </a:lnTo>
                <a:lnTo>
                  <a:pt x="0" y="68504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744755" y="-11699460"/>
            <a:ext cx="8798489" cy="19591936"/>
            <a:chOff x="0" y="0"/>
            <a:chExt cx="11731319" cy="261225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31309" cy="26122595"/>
            </a:xfrm>
            <a:custGeom>
              <a:avLst/>
              <a:gdLst/>
              <a:ahLst/>
              <a:cxnLst/>
              <a:rect l="l" t="t" r="r" b="b"/>
              <a:pathLst>
                <a:path w="11731309" h="26122595">
                  <a:moveTo>
                    <a:pt x="0" y="0"/>
                  </a:moveTo>
                  <a:lnTo>
                    <a:pt x="11731309" y="0"/>
                  </a:lnTo>
                  <a:lnTo>
                    <a:pt x="11731309" y="26122595"/>
                  </a:lnTo>
                  <a:lnTo>
                    <a:pt x="0" y="26122595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82176" y="1660446"/>
            <a:ext cx="12323648" cy="8626554"/>
            <a:chOff x="0" y="0"/>
            <a:chExt cx="16431531" cy="115020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726032" y="1660446"/>
            <a:ext cx="12323648" cy="8626554"/>
            <a:chOff x="0" y="0"/>
            <a:chExt cx="16431531" cy="115020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4516179" y="1660446"/>
            <a:ext cx="12323648" cy="8626554"/>
            <a:chOff x="0" y="0"/>
            <a:chExt cx="16431531" cy="115020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152678" y="9069865"/>
            <a:ext cx="414093" cy="414093"/>
            <a:chOff x="0" y="0"/>
            <a:chExt cx="552124" cy="5521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700121" y="9115425"/>
            <a:ext cx="187190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>
                <a:solidFill>
                  <a:srgbClr val="041F41"/>
                </a:solidFill>
                <a:latin typeface="Oswald Bold"/>
              </a:rPr>
              <a:t>Select service type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600423" y="9069865"/>
            <a:ext cx="414093" cy="414093"/>
            <a:chOff x="0" y="0"/>
            <a:chExt cx="552124" cy="5521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3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147866" y="9051254"/>
            <a:ext cx="224010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799">
                <a:solidFill>
                  <a:srgbClr val="041F41"/>
                </a:solidFill>
                <a:latin typeface="Oswald Bold"/>
              </a:rPr>
              <a:t>Complete a brief intake &amp; select reason for visit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521446" y="9069865"/>
            <a:ext cx="414093" cy="414093"/>
            <a:chOff x="0" y="0"/>
            <a:chExt cx="552124" cy="5521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4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068889" y="9115425"/>
            <a:ext cx="1721064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>
                <a:solidFill>
                  <a:srgbClr val="041F41"/>
                </a:solidFill>
                <a:latin typeface="Oswald Bold"/>
              </a:rPr>
              <a:t>Choose a method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301382" y="3110734"/>
            <a:ext cx="2824125" cy="5725979"/>
          </a:xfrm>
          <a:custGeom>
            <a:avLst/>
            <a:gdLst/>
            <a:ahLst/>
            <a:cxnLst/>
            <a:rect l="l" t="t" r="r" b="b"/>
            <a:pathLst>
              <a:path w="2824125" h="5725979">
                <a:moveTo>
                  <a:pt x="0" y="0"/>
                </a:moveTo>
                <a:lnTo>
                  <a:pt x="2824125" y="0"/>
                </a:lnTo>
                <a:lnTo>
                  <a:pt x="2824125" y="5725979"/>
                </a:lnTo>
                <a:lnTo>
                  <a:pt x="0" y="5725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227" t="-27129" r="-39924" b="-21781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17865" y="9069865"/>
            <a:ext cx="414093" cy="414093"/>
            <a:chOff x="0" y="0"/>
            <a:chExt cx="552124" cy="5521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1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69285" y="9115425"/>
            <a:ext cx="2145686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>
                <a:solidFill>
                  <a:srgbClr val="000000"/>
                </a:solidFill>
                <a:latin typeface="Oswald Bold"/>
              </a:rPr>
              <a:t>Login &amp; select patient</a:t>
            </a:r>
          </a:p>
        </p:txBody>
      </p:sp>
      <p:sp>
        <p:nvSpPr>
          <p:cNvPr id="27" name="AutoShape 27"/>
          <p:cNvSpPr/>
          <p:nvPr/>
        </p:nvSpPr>
        <p:spPr>
          <a:xfrm>
            <a:off x="8398019" y="4272142"/>
            <a:ext cx="3839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V="1">
            <a:off x="11461259" y="4272142"/>
            <a:ext cx="3839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9" name="AutoShape 29"/>
          <p:cNvSpPr/>
          <p:nvPr/>
        </p:nvSpPr>
        <p:spPr>
          <a:xfrm>
            <a:off x="14488939" y="4272142"/>
            <a:ext cx="3839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0" name="Group 30"/>
          <p:cNvGrpSpPr/>
          <p:nvPr/>
        </p:nvGrpSpPr>
        <p:grpSpPr>
          <a:xfrm>
            <a:off x="15463298" y="9051254"/>
            <a:ext cx="414093" cy="414093"/>
            <a:chOff x="0" y="0"/>
            <a:chExt cx="552124" cy="55212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5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172666" y="9099222"/>
            <a:ext cx="211077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>
                <a:solidFill>
                  <a:srgbClr val="041F41"/>
                </a:solidFill>
                <a:latin typeface="Oswald Bold"/>
              </a:rPr>
              <a:t>Meet with the provider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6767597" y="1660446"/>
            <a:ext cx="12323648" cy="8626554"/>
            <a:chOff x="0" y="0"/>
            <a:chExt cx="16431531" cy="1150207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0551621" y="1660446"/>
            <a:ext cx="12323648" cy="8626554"/>
            <a:chOff x="0" y="0"/>
            <a:chExt cx="16431531" cy="1150207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9" name="TextBox 39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HOW IT WORKS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FFFFFF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1372</Words>
  <Application>Microsoft Macintosh PowerPoint</Application>
  <PresentationFormat>Custom</PresentationFormat>
  <Paragraphs>275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Oswald</vt:lpstr>
      <vt:lpstr>Arial Bold</vt:lpstr>
      <vt:lpstr>Calibri</vt:lpstr>
      <vt:lpstr>Arial</vt:lpstr>
      <vt:lpstr>Oswald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KMD Service Explainer</dc:title>
  <cp:lastModifiedBy>Microsoft Office User</cp:lastModifiedBy>
  <cp:revision>2</cp:revision>
  <dcterms:created xsi:type="dcterms:W3CDTF">2006-08-16T00:00:00Z</dcterms:created>
  <dcterms:modified xsi:type="dcterms:W3CDTF">2023-11-28T20:49:31Z</dcterms:modified>
  <dc:identifier>DAFqoX5TWlA</dc:identifier>
</cp:coreProperties>
</file>