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rial" panose="020B0604020202020204" pitchFamily="34" charset="0"/>
      <p:regular r:id="rId14"/>
    </p:embeddedFont>
    <p:embeddedFont>
      <p:font typeface="Arial Bold" panose="020B0802020202020204" pitchFamily="34" charset="77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swald" pitchFamily="2" charset="77"/>
      <p:regular r:id="rId21"/>
    </p:embeddedFont>
    <p:embeddedFont>
      <p:font typeface="Oswald Bold" pitchFamily="2" charset="77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54" autoAdjust="0"/>
  </p:normalViewPr>
  <p:slideViewPr>
    <p:cSldViewPr>
      <p:cViewPr varScale="1">
        <p:scale>
          <a:sx n="69" d="100"/>
          <a:sy n="69" d="100"/>
        </p:scale>
        <p:origin x="92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06.08.2023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Providers….</a:t>
            </a:r>
          </a:p>
          <a:p>
            <a:r>
              <a:rPr lang="en-US"/>
              <a:t>NCQA credentialing process, ensuring MeMD has a high-quality provider network, just like a hospital </a:t>
            </a:r>
          </a:p>
          <a:p>
            <a:r>
              <a:rPr lang="en-US"/>
              <a:t>Medical providers are available 24/7/365</a:t>
            </a:r>
          </a:p>
          <a:p>
            <a:r>
              <a:rPr lang="en-US"/>
              <a:t>Therapists can be seen in as few as 24 hrs.</a:t>
            </a:r>
          </a:p>
          <a:p>
            <a:r>
              <a:rPr lang="en-US"/>
              <a:t>Medical providers average 16.9 years of clinical experience</a:t>
            </a:r>
          </a:p>
          <a:p>
            <a:r>
              <a:rPr lang="en-US"/>
              <a:t>Quality assurance with 10% of charts reviewed by our Chief Medical Officer </a:t>
            </a:r>
          </a:p>
          <a:p>
            <a:r>
              <a:rPr lang="en-US"/>
              <a:t>State Licensed and U.S. board certified</a:t>
            </a:r>
          </a:p>
          <a:p>
            <a:r>
              <a:rPr lang="en-US"/>
              <a:t>Nationwide</a:t>
            </a:r>
          </a:p>
          <a:p>
            <a:endParaRPr lang="en-US"/>
          </a:p>
          <a:p>
            <a:r>
              <a:rPr lang="en-US"/>
              <a:t>Care Coordination…</a:t>
            </a:r>
          </a:p>
          <a:p>
            <a:r>
              <a:rPr lang="en-US"/>
              <a:t>Care Coordination team is available 24/7/365 </a:t>
            </a:r>
          </a:p>
          <a:p>
            <a:r>
              <a:rPr lang="en-US"/>
              <a:t>Supports patients requesting a visit</a:t>
            </a:r>
          </a:p>
          <a:p>
            <a:r>
              <a:rPr lang="en-US"/>
              <a:t>Available to answer patient questions by phone or online chat</a:t>
            </a:r>
          </a:p>
          <a:p>
            <a:r>
              <a:rPr lang="en-US"/>
              <a:t>Streamlines intake process and on-hand to answer patient questions, troubleshoot webcam issues, etc.</a:t>
            </a:r>
          </a:p>
          <a:p>
            <a:endParaRPr lang="en-US"/>
          </a:p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Allergies</a:t>
            </a:r>
          </a:p>
          <a:p>
            <a:r>
              <a:rPr lang="en-US"/>
              <a:t>Bites &amp; Stings</a:t>
            </a:r>
          </a:p>
          <a:p>
            <a:r>
              <a:rPr lang="en-US"/>
              <a:t>Bronchitis</a:t>
            </a:r>
          </a:p>
          <a:p>
            <a:r>
              <a:rPr lang="en-US"/>
              <a:t>Diarrhea</a:t>
            </a:r>
          </a:p>
          <a:p>
            <a:r>
              <a:rPr lang="en-US"/>
              <a:t>Fever</a:t>
            </a:r>
          </a:p>
          <a:p>
            <a:r>
              <a:rPr lang="en-US"/>
              <a:t>Flu Symptoms</a:t>
            </a:r>
          </a:p>
          <a:p>
            <a:r>
              <a:rPr lang="en-US"/>
              <a:t>Medication Refills</a:t>
            </a:r>
          </a:p>
          <a:p>
            <a:r>
              <a:rPr lang="en-US"/>
              <a:t>Nausea</a:t>
            </a:r>
          </a:p>
          <a:p>
            <a:r>
              <a:rPr lang="en-US"/>
              <a:t>Sinus Symptoms</a:t>
            </a:r>
          </a:p>
          <a:p>
            <a:r>
              <a:rPr lang="en-US"/>
              <a:t>Skin Infections</a:t>
            </a:r>
          </a:p>
          <a:p>
            <a:r>
              <a:rPr lang="en-US"/>
              <a:t>Urinary Tract Infections</a:t>
            </a:r>
          </a:p>
          <a:p>
            <a:r>
              <a:rPr lang="en-US"/>
              <a:t>And more</a:t>
            </a:r>
          </a:p>
          <a:p>
            <a:endParaRPr lang="en-US"/>
          </a:p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Kat</a:t>
            </a:r>
          </a:p>
          <a:p>
            <a:endParaRPr lang="en-US"/>
          </a:p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5" Type="http://schemas.openxmlformats.org/officeDocument/2006/relationships/image" Target="../media/image16.sv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5.svg"/><Relationship Id="rId5" Type="http://schemas.openxmlformats.org/officeDocument/2006/relationships/image" Target="../media/image31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0.png"/><Relationship Id="rId5" Type="http://schemas.openxmlformats.org/officeDocument/2006/relationships/image" Target="../media/image46.sv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svg"/><Relationship Id="rId14" Type="http://schemas.openxmlformats.org/officeDocument/2006/relationships/image" Target="../media/image5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konnectmd.com/rx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8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3367" y="-147560"/>
            <a:ext cx="18814998" cy="10561039"/>
          </a:xfrm>
          <a:custGeom>
            <a:avLst/>
            <a:gdLst/>
            <a:ahLst/>
            <a:cxnLst/>
            <a:rect l="l" t="t" r="r" b="b"/>
            <a:pathLst>
              <a:path w="18814998" h="10561039">
                <a:moveTo>
                  <a:pt x="0" y="0"/>
                </a:moveTo>
                <a:lnTo>
                  <a:pt x="18814998" y="0"/>
                </a:lnTo>
                <a:lnTo>
                  <a:pt x="18814998" y="10561040"/>
                </a:lnTo>
                <a:lnTo>
                  <a:pt x="0" y="105610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" b="-10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486486" y="9273594"/>
            <a:ext cx="169672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spc="15">
                <a:solidFill>
                  <a:srgbClr val="FFFFFF"/>
                </a:solidFill>
                <a:latin typeface="Oswald"/>
              </a:rPr>
              <a:t>AS SEEN ON:</a:t>
            </a:r>
          </a:p>
        </p:txBody>
      </p:sp>
      <p:sp>
        <p:nvSpPr>
          <p:cNvPr id="4" name="Freeform 4"/>
          <p:cNvSpPr/>
          <p:nvPr/>
        </p:nvSpPr>
        <p:spPr>
          <a:xfrm>
            <a:off x="15183208" y="8951943"/>
            <a:ext cx="1541533" cy="1006123"/>
          </a:xfrm>
          <a:custGeom>
            <a:avLst/>
            <a:gdLst/>
            <a:ahLst/>
            <a:cxnLst/>
            <a:rect l="l" t="t" r="r" b="b"/>
            <a:pathLst>
              <a:path w="1541533" h="1006123">
                <a:moveTo>
                  <a:pt x="0" y="0"/>
                </a:moveTo>
                <a:lnTo>
                  <a:pt x="1541534" y="0"/>
                </a:lnTo>
                <a:lnTo>
                  <a:pt x="1541534" y="1006123"/>
                </a:lnTo>
                <a:lnTo>
                  <a:pt x="0" y="10061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5305" r="-67047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91442" y="8990442"/>
            <a:ext cx="937781" cy="937781"/>
          </a:xfrm>
          <a:custGeom>
            <a:avLst/>
            <a:gdLst/>
            <a:ahLst/>
            <a:cxnLst/>
            <a:rect l="l" t="t" r="r" b="b"/>
            <a:pathLst>
              <a:path w="937781" h="937781">
                <a:moveTo>
                  <a:pt x="0" y="0"/>
                </a:moveTo>
                <a:lnTo>
                  <a:pt x="937780" y="0"/>
                </a:lnTo>
                <a:lnTo>
                  <a:pt x="937780" y="937780"/>
                </a:lnTo>
                <a:lnTo>
                  <a:pt x="0" y="93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3513" y="333062"/>
            <a:ext cx="4672178" cy="2359478"/>
          </a:xfrm>
          <a:custGeom>
            <a:avLst/>
            <a:gdLst/>
            <a:ahLst/>
            <a:cxnLst/>
            <a:rect l="l" t="t" r="r" b="b"/>
            <a:pathLst>
              <a:path w="4672178" h="2359478">
                <a:moveTo>
                  <a:pt x="0" y="0"/>
                </a:moveTo>
                <a:lnTo>
                  <a:pt x="4672178" y="0"/>
                </a:lnTo>
                <a:lnTo>
                  <a:pt x="4672178" y="2359478"/>
                </a:lnTo>
                <a:lnTo>
                  <a:pt x="0" y="23594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4997" b="-53019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23498" y="3787055"/>
            <a:ext cx="4241004" cy="5793582"/>
            <a:chOff x="0" y="0"/>
            <a:chExt cx="5654672" cy="77247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4675" cy="7724775"/>
            </a:xfrm>
            <a:custGeom>
              <a:avLst/>
              <a:gdLst/>
              <a:ahLst/>
              <a:cxnLst/>
              <a:rect l="l" t="t" r="r" b="b"/>
              <a:pathLst>
                <a:path w="5654675" h="7724775">
                  <a:moveTo>
                    <a:pt x="0" y="0"/>
                  </a:moveTo>
                  <a:lnTo>
                    <a:pt x="5654675" y="0"/>
                  </a:lnTo>
                  <a:lnTo>
                    <a:pt x="5654675" y="7724775"/>
                  </a:lnTo>
                  <a:lnTo>
                    <a:pt x="0" y="772477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834747" y="3179316"/>
            <a:ext cx="618507" cy="618506"/>
            <a:chOff x="0" y="0"/>
            <a:chExt cx="1276350" cy="12763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>
                  <a:moveTo>
                    <a:pt x="0" y="638175"/>
                  </a:moveTo>
                  <a:cubicBezTo>
                    <a:pt x="0" y="285750"/>
                    <a:pt x="285750" y="0"/>
                    <a:pt x="638175" y="0"/>
                  </a:cubicBezTo>
                  <a:cubicBezTo>
                    <a:pt x="990600" y="0"/>
                    <a:pt x="1276350" y="285750"/>
                    <a:pt x="1276350" y="638175"/>
                  </a:cubicBezTo>
                  <a:cubicBezTo>
                    <a:pt x="1276350" y="990600"/>
                    <a:pt x="990600" y="1276350"/>
                    <a:pt x="638175" y="1276350"/>
                  </a:cubicBezTo>
                  <a:cubicBezTo>
                    <a:pt x="285750" y="1276350"/>
                    <a:pt x="0" y="990600"/>
                    <a:pt x="0" y="638175"/>
                  </a:cubicBezTo>
                  <a:close/>
                </a:path>
              </a:pathLst>
            </a:custGeom>
            <a:solidFill>
              <a:srgbClr val="FFDD00">
                <a:alpha val="6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980129" y="3179316"/>
            <a:ext cx="618507" cy="618506"/>
            <a:chOff x="0" y="0"/>
            <a:chExt cx="1276350" cy="12763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>
                  <a:moveTo>
                    <a:pt x="0" y="638175"/>
                  </a:moveTo>
                  <a:cubicBezTo>
                    <a:pt x="0" y="285750"/>
                    <a:pt x="285750" y="0"/>
                    <a:pt x="638175" y="0"/>
                  </a:cubicBezTo>
                  <a:cubicBezTo>
                    <a:pt x="990600" y="0"/>
                    <a:pt x="1276350" y="285750"/>
                    <a:pt x="1276350" y="638175"/>
                  </a:cubicBezTo>
                  <a:cubicBezTo>
                    <a:pt x="1276350" y="990600"/>
                    <a:pt x="990600" y="1276350"/>
                    <a:pt x="638175" y="1276350"/>
                  </a:cubicBezTo>
                  <a:cubicBezTo>
                    <a:pt x="285750" y="1276350"/>
                    <a:pt x="0" y="990600"/>
                    <a:pt x="0" y="638175"/>
                  </a:cubicBezTo>
                  <a:close/>
                </a:path>
              </a:pathLst>
            </a:custGeom>
            <a:solidFill>
              <a:srgbClr val="4F4C4C">
                <a:alpha val="69804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542726" y="3179316"/>
            <a:ext cx="617166" cy="617166"/>
            <a:chOff x="0" y="0"/>
            <a:chExt cx="1276350" cy="12763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>
                  <a:moveTo>
                    <a:pt x="0" y="638175"/>
                  </a:moveTo>
                  <a:cubicBezTo>
                    <a:pt x="0" y="285750"/>
                    <a:pt x="285750" y="0"/>
                    <a:pt x="638175" y="0"/>
                  </a:cubicBezTo>
                  <a:cubicBezTo>
                    <a:pt x="990600" y="0"/>
                    <a:pt x="1276350" y="285750"/>
                    <a:pt x="1276350" y="638175"/>
                  </a:cubicBezTo>
                  <a:cubicBezTo>
                    <a:pt x="1276350" y="990600"/>
                    <a:pt x="990600" y="1276350"/>
                    <a:pt x="638175" y="1276350"/>
                  </a:cubicBezTo>
                  <a:cubicBezTo>
                    <a:pt x="285750" y="1276350"/>
                    <a:pt x="0" y="990600"/>
                    <a:pt x="0" y="638175"/>
                  </a:cubicBezTo>
                  <a:close/>
                </a:path>
              </a:pathLst>
            </a:custGeom>
            <a:solidFill>
              <a:srgbClr val="9D9D9D">
                <a:alpha val="69804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5400000">
            <a:off x="4575377" y="-11304525"/>
            <a:ext cx="9137246" cy="19591936"/>
            <a:chOff x="0" y="0"/>
            <a:chExt cx="12182994" cy="261225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182983" cy="26122595"/>
            </a:xfrm>
            <a:custGeom>
              <a:avLst/>
              <a:gdLst/>
              <a:ahLst/>
              <a:cxnLst/>
              <a:rect l="l" t="t" r="r" b="b"/>
              <a:pathLst>
                <a:path w="12182983" h="26122595">
                  <a:moveTo>
                    <a:pt x="0" y="0"/>
                  </a:moveTo>
                  <a:lnTo>
                    <a:pt x="12182983" y="0"/>
                  </a:lnTo>
                  <a:lnTo>
                    <a:pt x="12182983" y="26122595"/>
                  </a:lnTo>
                  <a:lnTo>
                    <a:pt x="0" y="26122595"/>
                  </a:lnTo>
                  <a:close/>
                </a:path>
              </a:pathLst>
            </a:custGeom>
            <a:solidFill>
              <a:srgbClr val="13294B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61271" y="2020953"/>
            <a:ext cx="2459421" cy="68580"/>
            <a:chOff x="0" y="0"/>
            <a:chExt cx="3279228" cy="914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79267" cy="91440"/>
            </a:xfrm>
            <a:custGeom>
              <a:avLst/>
              <a:gdLst/>
              <a:ahLst/>
              <a:cxnLst/>
              <a:rect l="l" t="t" r="r" b="b"/>
              <a:pathLst>
                <a:path w="3279267" h="91440">
                  <a:moveTo>
                    <a:pt x="0" y="0"/>
                  </a:moveTo>
                  <a:lnTo>
                    <a:pt x="3279267" y="0"/>
                  </a:lnTo>
                  <a:lnTo>
                    <a:pt x="3279267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2403981" y="5256855"/>
            <a:ext cx="889709" cy="548283"/>
          </a:xfrm>
          <a:custGeom>
            <a:avLst/>
            <a:gdLst/>
            <a:ahLst/>
            <a:cxnLst/>
            <a:rect l="l" t="t" r="r" b="b"/>
            <a:pathLst>
              <a:path w="889709" h="548283">
                <a:moveTo>
                  <a:pt x="0" y="0"/>
                </a:moveTo>
                <a:lnTo>
                  <a:pt x="889710" y="0"/>
                </a:lnTo>
                <a:lnTo>
                  <a:pt x="889710" y="548283"/>
                </a:lnTo>
                <a:lnTo>
                  <a:pt x="0" y="5482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590982" y="6857700"/>
            <a:ext cx="553295" cy="594360"/>
          </a:xfrm>
          <a:custGeom>
            <a:avLst/>
            <a:gdLst/>
            <a:ahLst/>
            <a:cxnLst/>
            <a:rect l="l" t="t" r="r" b="b"/>
            <a:pathLst>
              <a:path w="553295" h="594360">
                <a:moveTo>
                  <a:pt x="0" y="0"/>
                </a:moveTo>
                <a:lnTo>
                  <a:pt x="553295" y="0"/>
                </a:lnTo>
                <a:lnTo>
                  <a:pt x="553295" y="594360"/>
                </a:lnTo>
                <a:lnTo>
                  <a:pt x="0" y="5943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AutoShape 16"/>
          <p:cNvSpPr/>
          <p:nvPr/>
        </p:nvSpPr>
        <p:spPr>
          <a:xfrm flipH="1">
            <a:off x="5959780" y="4368764"/>
            <a:ext cx="0" cy="4306046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H="1">
            <a:off x="12349277" y="4368764"/>
            <a:ext cx="0" cy="4306046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Freeform 18"/>
          <p:cNvSpPr/>
          <p:nvPr/>
        </p:nvSpPr>
        <p:spPr>
          <a:xfrm>
            <a:off x="8696545" y="5678634"/>
            <a:ext cx="915967" cy="643467"/>
          </a:xfrm>
          <a:custGeom>
            <a:avLst/>
            <a:gdLst/>
            <a:ahLst/>
            <a:cxnLst/>
            <a:rect l="l" t="t" r="r" b="b"/>
            <a:pathLst>
              <a:path w="915967" h="643467">
                <a:moveTo>
                  <a:pt x="0" y="0"/>
                </a:moveTo>
                <a:lnTo>
                  <a:pt x="915967" y="0"/>
                </a:lnTo>
                <a:lnTo>
                  <a:pt x="915967" y="643467"/>
                </a:lnTo>
                <a:lnTo>
                  <a:pt x="0" y="6434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848479" y="7452060"/>
            <a:ext cx="612099" cy="612099"/>
          </a:xfrm>
          <a:custGeom>
            <a:avLst/>
            <a:gdLst/>
            <a:ahLst/>
            <a:cxnLst/>
            <a:rect l="l" t="t" r="r" b="b"/>
            <a:pathLst>
              <a:path w="612099" h="612099">
                <a:moveTo>
                  <a:pt x="0" y="0"/>
                </a:moveTo>
                <a:lnTo>
                  <a:pt x="612099" y="0"/>
                </a:lnTo>
                <a:lnTo>
                  <a:pt x="612099" y="612099"/>
                </a:lnTo>
                <a:lnTo>
                  <a:pt x="0" y="6120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837033" y="5710237"/>
            <a:ext cx="860265" cy="611864"/>
          </a:xfrm>
          <a:custGeom>
            <a:avLst/>
            <a:gdLst/>
            <a:ahLst/>
            <a:cxnLst/>
            <a:rect l="l" t="t" r="r" b="b"/>
            <a:pathLst>
              <a:path w="860265" h="611864">
                <a:moveTo>
                  <a:pt x="0" y="0"/>
                </a:moveTo>
                <a:lnTo>
                  <a:pt x="860265" y="0"/>
                </a:lnTo>
                <a:lnTo>
                  <a:pt x="860265" y="611864"/>
                </a:lnTo>
                <a:lnTo>
                  <a:pt x="0" y="611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952557" y="7452060"/>
            <a:ext cx="673650" cy="783314"/>
          </a:xfrm>
          <a:custGeom>
            <a:avLst/>
            <a:gdLst/>
            <a:ahLst/>
            <a:cxnLst/>
            <a:rect l="l" t="t" r="r" b="b"/>
            <a:pathLst>
              <a:path w="673650" h="783314">
                <a:moveTo>
                  <a:pt x="0" y="0"/>
                </a:moveTo>
                <a:lnTo>
                  <a:pt x="673650" y="0"/>
                </a:lnTo>
                <a:lnTo>
                  <a:pt x="673650" y="783313"/>
                </a:lnTo>
                <a:lnTo>
                  <a:pt x="0" y="78331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7829312" y="3910782"/>
            <a:ext cx="2629375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599">
                <a:solidFill>
                  <a:srgbClr val="000000"/>
                </a:solidFill>
                <a:latin typeface="Oswald Bold"/>
              </a:rPr>
              <a:t>Gold Plan</a:t>
            </a:r>
          </a:p>
          <a:p>
            <a:pPr algn="ctr">
              <a:lnSpc>
                <a:spcPts val="3119"/>
              </a:lnSpc>
            </a:pPr>
            <a:r>
              <a:rPr lang="en-US" sz="2599">
                <a:solidFill>
                  <a:srgbClr val="000000"/>
                </a:solidFill>
                <a:latin typeface="Oswald Bold"/>
              </a:rPr>
              <a:t>$29.99 pepm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658100" y="4729932"/>
            <a:ext cx="2971800" cy="317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1950" u="sng">
                <a:solidFill>
                  <a:srgbClr val="EA1C22"/>
                </a:solidFill>
                <a:latin typeface="Oswald"/>
              </a:rPr>
              <a:t>$1 per day (Most Popular)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009222" y="3910782"/>
            <a:ext cx="2560320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599">
                <a:solidFill>
                  <a:srgbClr val="000000"/>
                </a:solidFill>
                <a:latin typeface="Oswald Bold"/>
              </a:rPr>
              <a:t>Platinum Plan </a:t>
            </a:r>
          </a:p>
          <a:p>
            <a:pPr algn="ctr">
              <a:lnSpc>
                <a:spcPts val="3119"/>
              </a:lnSpc>
            </a:pPr>
            <a:r>
              <a:rPr lang="en-US" sz="2599">
                <a:solidFill>
                  <a:srgbClr val="000000"/>
                </a:solidFill>
                <a:latin typeface="Oswald Bold"/>
              </a:rPr>
              <a:t>$49.99 pepm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41226" y="3910782"/>
            <a:ext cx="2820166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599">
                <a:solidFill>
                  <a:srgbClr val="000000"/>
                </a:solidFill>
                <a:latin typeface="Oswald Bold"/>
              </a:rPr>
              <a:t>Silver Plan </a:t>
            </a:r>
          </a:p>
          <a:p>
            <a:pPr algn="ctr">
              <a:lnSpc>
                <a:spcPts val="3119"/>
              </a:lnSpc>
            </a:pPr>
            <a:r>
              <a:rPr lang="en-US" sz="2599">
                <a:solidFill>
                  <a:srgbClr val="000000"/>
                </a:solidFill>
                <a:latin typeface="Oswald Bold"/>
              </a:rPr>
              <a:t>$14.99 pepm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12770" y="5871039"/>
            <a:ext cx="3277077" cy="65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1950">
                <a:solidFill>
                  <a:srgbClr val="000000"/>
                </a:solidFill>
                <a:latin typeface="Oswald Bold"/>
              </a:rPr>
              <a:t>•Virtual Urgent Care </a:t>
            </a:r>
          </a:p>
          <a:p>
            <a:pPr algn="ctr">
              <a:lnSpc>
                <a:spcPts val="2690"/>
              </a:lnSpc>
            </a:pPr>
            <a:r>
              <a:rPr lang="en-US" sz="1950">
                <a:solidFill>
                  <a:srgbClr val="000000"/>
                </a:solidFill>
                <a:latin typeface="Oswald Bold"/>
              </a:rPr>
              <a:t>(Unlimited Visits w/$0 Fees)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38652" y="1275336"/>
            <a:ext cx="5627370" cy="53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EB1A1F"/>
                </a:solidFill>
                <a:latin typeface="Oswald Bold"/>
              </a:rPr>
              <a:t>EVERYBODY WINS HERE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"/>
              </a:rPr>
              <a:t>KonnectMD Virtual Healthcare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61271" y="2100688"/>
            <a:ext cx="16125899" cy="60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39"/>
              </a:lnSpc>
            </a:pPr>
            <a:r>
              <a:rPr lang="en-US" sz="2450">
                <a:solidFill>
                  <a:srgbClr val="FFFFFF"/>
                </a:solidFill>
                <a:latin typeface="Oswald"/>
              </a:rPr>
              <a:t>Plans can be employer or employee paid. Each plan covers the employee + up to 7 family members. You can add/remove employees anytime.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429384" y="187399"/>
            <a:ext cx="3696123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0"/>
              </a:lnSpc>
            </a:pPr>
            <a:r>
              <a:rPr lang="en-US" sz="1275">
                <a:solidFill>
                  <a:srgbClr val="FFFFFF"/>
                </a:solidFill>
                <a:latin typeface="Oswald"/>
              </a:rPr>
              <a:t>Proprietary &amp; Confidential | This Is NOT Insurance.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29091" y="7518735"/>
            <a:ext cx="3277077" cy="984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1950">
                <a:solidFill>
                  <a:srgbClr val="000000"/>
                </a:solidFill>
                <a:latin typeface="Oswald Bold"/>
              </a:rPr>
              <a:t>•Digital drug savings card that can be used for discounts of up to 80% on most Rx drugs.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81729" y="4729932"/>
            <a:ext cx="2971800" cy="317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1950" u="sng">
                <a:solidFill>
                  <a:srgbClr val="EA1C22"/>
                </a:solidFill>
                <a:latin typeface="Oswald"/>
              </a:rPr>
              <a:t>.50 per day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81729" y="8937133"/>
            <a:ext cx="2971800" cy="317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1950">
                <a:solidFill>
                  <a:srgbClr val="EA1C22"/>
                </a:solidFill>
                <a:latin typeface="Oswald"/>
              </a:rPr>
              <a:t>Good for Part Timers &amp; 1099s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505461" y="5189811"/>
            <a:ext cx="3277077" cy="317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1950">
                <a:solidFill>
                  <a:srgbClr val="000000"/>
                </a:solidFill>
                <a:latin typeface="Oswald Bold"/>
              </a:rPr>
              <a:t>includes Silver Plan Features +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58100" y="6464976"/>
            <a:ext cx="3277077" cy="65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1950">
                <a:solidFill>
                  <a:srgbClr val="000000"/>
                </a:solidFill>
                <a:latin typeface="Oswald Bold"/>
              </a:rPr>
              <a:t>•No Cost Acute/Immediate </a:t>
            </a:r>
          </a:p>
          <a:p>
            <a:pPr algn="ctr">
              <a:lnSpc>
                <a:spcPts val="2690"/>
              </a:lnSpc>
            </a:pPr>
            <a:r>
              <a:rPr lang="en-US" sz="1950">
                <a:solidFill>
                  <a:srgbClr val="000000"/>
                </a:solidFill>
                <a:latin typeface="Oswald Bold"/>
              </a:rPr>
              <a:t>Need Medications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505461" y="8207034"/>
            <a:ext cx="3277077" cy="65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1950">
                <a:solidFill>
                  <a:srgbClr val="000000"/>
                </a:solidFill>
                <a:latin typeface="Oswald Bold"/>
              </a:rPr>
              <a:t>•No Cost Chronic/Maintenance Need Medications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658100" y="9263264"/>
            <a:ext cx="2971800" cy="317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1950">
                <a:solidFill>
                  <a:srgbClr val="EA1C22"/>
                </a:solidFill>
                <a:latin typeface="Oswald"/>
              </a:rPr>
              <a:t>Perfect for All Employee Types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803482" y="4729932"/>
            <a:ext cx="2971800" cy="317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1950" u="sng">
                <a:solidFill>
                  <a:srgbClr val="EA1C22"/>
                </a:solidFill>
                <a:latin typeface="Oswald"/>
              </a:rPr>
              <a:t>Less than $1.67 per day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650844" y="5189811"/>
            <a:ext cx="3277077" cy="317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1950">
                <a:solidFill>
                  <a:srgbClr val="000000"/>
                </a:solidFill>
                <a:latin typeface="Oswald Bold"/>
              </a:rPr>
              <a:t>includes Gold Plan Features +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628627" y="6464976"/>
            <a:ext cx="3277077" cy="65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1950">
                <a:solidFill>
                  <a:srgbClr val="000000"/>
                </a:solidFill>
                <a:latin typeface="Oswald Bold"/>
              </a:rPr>
              <a:t>•On Demand Talk Therapy &amp; Behavioral Health Counseling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650844" y="8378248"/>
            <a:ext cx="3277077" cy="984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1950">
                <a:solidFill>
                  <a:srgbClr val="000000"/>
                </a:solidFill>
                <a:latin typeface="Oswald Bold"/>
              </a:rPr>
              <a:t>•Discounts for Vision, Dental, Labs, Chiropractic, Diabetic &amp; Home Medical Supplies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3781265" y="9667171"/>
            <a:ext cx="2971800" cy="317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0"/>
              </a:lnSpc>
            </a:pPr>
            <a:r>
              <a:rPr lang="en-US" sz="1950">
                <a:solidFill>
                  <a:srgbClr val="EA1C22"/>
                </a:solidFill>
                <a:latin typeface="Oswald"/>
              </a:rPr>
              <a:t>Takes Care of the Basic Needs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3367" y="-147560"/>
            <a:ext cx="18814998" cy="10561039"/>
          </a:xfrm>
          <a:custGeom>
            <a:avLst/>
            <a:gdLst/>
            <a:ahLst/>
            <a:cxnLst/>
            <a:rect l="l" t="t" r="r" b="b"/>
            <a:pathLst>
              <a:path w="18814998" h="10561039">
                <a:moveTo>
                  <a:pt x="0" y="0"/>
                </a:moveTo>
                <a:lnTo>
                  <a:pt x="18814998" y="0"/>
                </a:lnTo>
                <a:lnTo>
                  <a:pt x="18814998" y="10561040"/>
                </a:lnTo>
                <a:lnTo>
                  <a:pt x="0" y="10561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" b="-20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486486" y="9273594"/>
            <a:ext cx="169672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spc="15">
                <a:solidFill>
                  <a:srgbClr val="FFFFFF"/>
                </a:solidFill>
                <a:latin typeface="Oswald"/>
              </a:rPr>
              <a:t>AS SEEN ON:</a:t>
            </a:r>
          </a:p>
        </p:txBody>
      </p:sp>
      <p:sp>
        <p:nvSpPr>
          <p:cNvPr id="4" name="Freeform 4"/>
          <p:cNvSpPr/>
          <p:nvPr/>
        </p:nvSpPr>
        <p:spPr>
          <a:xfrm>
            <a:off x="15183208" y="8951943"/>
            <a:ext cx="1541533" cy="1006123"/>
          </a:xfrm>
          <a:custGeom>
            <a:avLst/>
            <a:gdLst/>
            <a:ahLst/>
            <a:cxnLst/>
            <a:rect l="l" t="t" r="r" b="b"/>
            <a:pathLst>
              <a:path w="1541533" h="1006123">
                <a:moveTo>
                  <a:pt x="0" y="0"/>
                </a:moveTo>
                <a:lnTo>
                  <a:pt x="1541534" y="0"/>
                </a:lnTo>
                <a:lnTo>
                  <a:pt x="1541534" y="1006123"/>
                </a:lnTo>
                <a:lnTo>
                  <a:pt x="0" y="10061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5305" r="-67047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73513" y="333062"/>
            <a:ext cx="4672178" cy="2359478"/>
          </a:xfrm>
          <a:custGeom>
            <a:avLst/>
            <a:gdLst/>
            <a:ahLst/>
            <a:cxnLst/>
            <a:rect l="l" t="t" r="r" b="b"/>
            <a:pathLst>
              <a:path w="4672178" h="2359478">
                <a:moveTo>
                  <a:pt x="0" y="0"/>
                </a:moveTo>
                <a:lnTo>
                  <a:pt x="4672178" y="0"/>
                </a:lnTo>
                <a:lnTo>
                  <a:pt x="4672178" y="2359478"/>
                </a:lnTo>
                <a:lnTo>
                  <a:pt x="0" y="23594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4997" b="-5301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91442" y="8990442"/>
            <a:ext cx="937781" cy="937781"/>
          </a:xfrm>
          <a:custGeom>
            <a:avLst/>
            <a:gdLst/>
            <a:ahLst/>
            <a:cxnLst/>
            <a:rect l="l" t="t" r="r" b="b"/>
            <a:pathLst>
              <a:path w="937781" h="937781">
                <a:moveTo>
                  <a:pt x="0" y="0"/>
                </a:moveTo>
                <a:lnTo>
                  <a:pt x="937780" y="0"/>
                </a:lnTo>
                <a:lnTo>
                  <a:pt x="937780" y="937780"/>
                </a:lnTo>
                <a:lnTo>
                  <a:pt x="0" y="9377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6038" y="5592707"/>
            <a:ext cx="2148840" cy="2148840"/>
            <a:chOff x="0" y="0"/>
            <a:chExt cx="2865120" cy="2865120"/>
          </a:xfrm>
        </p:grpSpPr>
        <p:sp>
          <p:nvSpPr>
            <p:cNvPr id="3" name="Freeform 3"/>
            <p:cNvSpPr/>
            <p:nvPr/>
          </p:nvSpPr>
          <p:spPr>
            <a:xfrm>
              <a:off x="57150" y="57150"/>
              <a:ext cx="2750820" cy="2750820"/>
            </a:xfrm>
            <a:custGeom>
              <a:avLst/>
              <a:gdLst/>
              <a:ahLst/>
              <a:cxnLst/>
              <a:rect l="l" t="t" r="r" b="b"/>
              <a:pathLst>
                <a:path w="2750820" h="2750820">
                  <a:moveTo>
                    <a:pt x="0" y="1375410"/>
                  </a:moveTo>
                  <a:cubicBezTo>
                    <a:pt x="0" y="615823"/>
                    <a:pt x="615823" y="0"/>
                    <a:pt x="1375410" y="0"/>
                  </a:cubicBezTo>
                  <a:cubicBezTo>
                    <a:pt x="2134997" y="0"/>
                    <a:pt x="2750820" y="615823"/>
                    <a:pt x="2750820" y="1375410"/>
                  </a:cubicBezTo>
                  <a:cubicBezTo>
                    <a:pt x="2750820" y="2134997"/>
                    <a:pt x="2134997" y="2750820"/>
                    <a:pt x="1375410" y="2750820"/>
                  </a:cubicBezTo>
                  <a:cubicBezTo>
                    <a:pt x="615823" y="2750820"/>
                    <a:pt x="0" y="2134997"/>
                    <a:pt x="0" y="1375410"/>
                  </a:cubicBezTo>
                  <a:close/>
                </a:path>
              </a:pathLst>
            </a:custGeom>
            <a:solidFill>
              <a:srgbClr val="13294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865120" cy="2865120"/>
            </a:xfrm>
            <a:custGeom>
              <a:avLst/>
              <a:gdLst/>
              <a:ahLst/>
              <a:cxnLst/>
              <a:rect l="l" t="t" r="r" b="b"/>
              <a:pathLst>
                <a:path w="2865120" h="2865120">
                  <a:moveTo>
                    <a:pt x="0" y="1432560"/>
                  </a:moveTo>
                  <a:cubicBezTo>
                    <a:pt x="0" y="641350"/>
                    <a:pt x="641350" y="0"/>
                    <a:pt x="1432560" y="0"/>
                  </a:cubicBezTo>
                  <a:lnTo>
                    <a:pt x="1432560" y="57150"/>
                  </a:lnTo>
                  <a:lnTo>
                    <a:pt x="1432560" y="0"/>
                  </a:lnTo>
                  <a:cubicBezTo>
                    <a:pt x="2223770" y="0"/>
                    <a:pt x="2865120" y="641350"/>
                    <a:pt x="2865120" y="1432560"/>
                  </a:cubicBezTo>
                  <a:lnTo>
                    <a:pt x="2807970" y="1432560"/>
                  </a:lnTo>
                  <a:lnTo>
                    <a:pt x="2865120" y="1432560"/>
                  </a:lnTo>
                  <a:cubicBezTo>
                    <a:pt x="2865120" y="2223770"/>
                    <a:pt x="2223770" y="2865120"/>
                    <a:pt x="1432560" y="2865120"/>
                  </a:cubicBezTo>
                  <a:lnTo>
                    <a:pt x="1432560" y="2807970"/>
                  </a:lnTo>
                  <a:lnTo>
                    <a:pt x="1432560" y="2865120"/>
                  </a:lnTo>
                  <a:cubicBezTo>
                    <a:pt x="641350" y="2865120"/>
                    <a:pt x="0" y="2223770"/>
                    <a:pt x="0" y="1432560"/>
                  </a:cubicBezTo>
                  <a:lnTo>
                    <a:pt x="57150" y="1432560"/>
                  </a:lnTo>
                  <a:lnTo>
                    <a:pt x="114300" y="1432560"/>
                  </a:lnTo>
                  <a:lnTo>
                    <a:pt x="57150" y="1432560"/>
                  </a:lnTo>
                  <a:lnTo>
                    <a:pt x="0" y="1432560"/>
                  </a:lnTo>
                  <a:moveTo>
                    <a:pt x="114300" y="1432560"/>
                  </a:moveTo>
                  <a:cubicBezTo>
                    <a:pt x="114300" y="1464183"/>
                    <a:pt x="88773" y="1489710"/>
                    <a:pt x="57150" y="1489710"/>
                  </a:cubicBezTo>
                  <a:cubicBezTo>
                    <a:pt x="25527" y="1489710"/>
                    <a:pt x="0" y="1464183"/>
                    <a:pt x="0" y="1432560"/>
                  </a:cubicBezTo>
                  <a:cubicBezTo>
                    <a:pt x="0" y="1400937"/>
                    <a:pt x="25527" y="1375410"/>
                    <a:pt x="57150" y="1375410"/>
                  </a:cubicBezTo>
                  <a:cubicBezTo>
                    <a:pt x="88773" y="1375410"/>
                    <a:pt x="114300" y="1400937"/>
                    <a:pt x="114300" y="1432560"/>
                  </a:cubicBezTo>
                  <a:cubicBezTo>
                    <a:pt x="114300" y="2160651"/>
                    <a:pt x="704469" y="2750820"/>
                    <a:pt x="1432560" y="2750820"/>
                  </a:cubicBezTo>
                  <a:cubicBezTo>
                    <a:pt x="2160651" y="2750820"/>
                    <a:pt x="2750820" y="2160651"/>
                    <a:pt x="2750820" y="1432560"/>
                  </a:cubicBezTo>
                  <a:cubicBezTo>
                    <a:pt x="2750820" y="704469"/>
                    <a:pt x="2160651" y="114300"/>
                    <a:pt x="1432560" y="114300"/>
                  </a:cubicBezTo>
                  <a:lnTo>
                    <a:pt x="1432560" y="57150"/>
                  </a:lnTo>
                  <a:lnTo>
                    <a:pt x="1432560" y="114300"/>
                  </a:lnTo>
                  <a:cubicBezTo>
                    <a:pt x="704469" y="114300"/>
                    <a:pt x="114300" y="704469"/>
                    <a:pt x="114300" y="1432560"/>
                  </a:cubicBezTo>
                  <a:close/>
                </a:path>
              </a:pathLst>
            </a:custGeom>
            <a:solidFill>
              <a:srgbClr val="13294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886329" y="5592706"/>
            <a:ext cx="2148840" cy="2148840"/>
            <a:chOff x="0" y="0"/>
            <a:chExt cx="2865120" cy="2865120"/>
          </a:xfrm>
        </p:grpSpPr>
        <p:sp>
          <p:nvSpPr>
            <p:cNvPr id="6" name="Freeform 6"/>
            <p:cNvSpPr/>
            <p:nvPr/>
          </p:nvSpPr>
          <p:spPr>
            <a:xfrm>
              <a:off x="57150" y="57150"/>
              <a:ext cx="2750820" cy="2750820"/>
            </a:xfrm>
            <a:custGeom>
              <a:avLst/>
              <a:gdLst/>
              <a:ahLst/>
              <a:cxnLst/>
              <a:rect l="l" t="t" r="r" b="b"/>
              <a:pathLst>
                <a:path w="2750820" h="2750820">
                  <a:moveTo>
                    <a:pt x="0" y="1375410"/>
                  </a:moveTo>
                  <a:cubicBezTo>
                    <a:pt x="0" y="615823"/>
                    <a:pt x="615823" y="0"/>
                    <a:pt x="1375410" y="0"/>
                  </a:cubicBezTo>
                  <a:cubicBezTo>
                    <a:pt x="2134997" y="0"/>
                    <a:pt x="2750820" y="615823"/>
                    <a:pt x="2750820" y="1375410"/>
                  </a:cubicBezTo>
                  <a:cubicBezTo>
                    <a:pt x="2750820" y="2134997"/>
                    <a:pt x="2134997" y="2750820"/>
                    <a:pt x="1375410" y="2750820"/>
                  </a:cubicBezTo>
                  <a:cubicBezTo>
                    <a:pt x="615823" y="2750820"/>
                    <a:pt x="0" y="2134997"/>
                    <a:pt x="0" y="1375410"/>
                  </a:cubicBezTo>
                  <a:close/>
                </a:path>
              </a:pathLst>
            </a:custGeom>
            <a:solidFill>
              <a:srgbClr val="13294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865120" cy="2865120"/>
            </a:xfrm>
            <a:custGeom>
              <a:avLst/>
              <a:gdLst/>
              <a:ahLst/>
              <a:cxnLst/>
              <a:rect l="l" t="t" r="r" b="b"/>
              <a:pathLst>
                <a:path w="2865120" h="2865120">
                  <a:moveTo>
                    <a:pt x="0" y="1432560"/>
                  </a:moveTo>
                  <a:cubicBezTo>
                    <a:pt x="0" y="641350"/>
                    <a:pt x="641350" y="0"/>
                    <a:pt x="1432560" y="0"/>
                  </a:cubicBezTo>
                  <a:lnTo>
                    <a:pt x="1432560" y="57150"/>
                  </a:lnTo>
                  <a:lnTo>
                    <a:pt x="1432560" y="0"/>
                  </a:lnTo>
                  <a:cubicBezTo>
                    <a:pt x="2223770" y="0"/>
                    <a:pt x="2865120" y="641350"/>
                    <a:pt x="2865120" y="1432560"/>
                  </a:cubicBezTo>
                  <a:lnTo>
                    <a:pt x="2807970" y="1432560"/>
                  </a:lnTo>
                  <a:lnTo>
                    <a:pt x="2865120" y="1432560"/>
                  </a:lnTo>
                  <a:cubicBezTo>
                    <a:pt x="2865120" y="2223770"/>
                    <a:pt x="2223770" y="2865120"/>
                    <a:pt x="1432560" y="2865120"/>
                  </a:cubicBezTo>
                  <a:lnTo>
                    <a:pt x="1432560" y="2807970"/>
                  </a:lnTo>
                  <a:lnTo>
                    <a:pt x="1432560" y="2865120"/>
                  </a:lnTo>
                  <a:cubicBezTo>
                    <a:pt x="641350" y="2865120"/>
                    <a:pt x="0" y="2223770"/>
                    <a:pt x="0" y="1432560"/>
                  </a:cubicBezTo>
                  <a:lnTo>
                    <a:pt x="57150" y="1432560"/>
                  </a:lnTo>
                  <a:lnTo>
                    <a:pt x="114300" y="1432560"/>
                  </a:lnTo>
                  <a:lnTo>
                    <a:pt x="57150" y="1432560"/>
                  </a:lnTo>
                  <a:lnTo>
                    <a:pt x="0" y="1432560"/>
                  </a:lnTo>
                  <a:moveTo>
                    <a:pt x="114300" y="1432560"/>
                  </a:moveTo>
                  <a:cubicBezTo>
                    <a:pt x="114300" y="1464183"/>
                    <a:pt x="88773" y="1489710"/>
                    <a:pt x="57150" y="1489710"/>
                  </a:cubicBezTo>
                  <a:cubicBezTo>
                    <a:pt x="25527" y="1489710"/>
                    <a:pt x="0" y="1464183"/>
                    <a:pt x="0" y="1432560"/>
                  </a:cubicBezTo>
                  <a:cubicBezTo>
                    <a:pt x="0" y="1400937"/>
                    <a:pt x="25527" y="1375410"/>
                    <a:pt x="57150" y="1375410"/>
                  </a:cubicBezTo>
                  <a:cubicBezTo>
                    <a:pt x="88773" y="1375410"/>
                    <a:pt x="114300" y="1400937"/>
                    <a:pt x="114300" y="1432560"/>
                  </a:cubicBezTo>
                  <a:cubicBezTo>
                    <a:pt x="114300" y="2160651"/>
                    <a:pt x="704469" y="2750820"/>
                    <a:pt x="1432560" y="2750820"/>
                  </a:cubicBezTo>
                  <a:cubicBezTo>
                    <a:pt x="2160651" y="2750820"/>
                    <a:pt x="2750820" y="2160651"/>
                    <a:pt x="2750820" y="1432560"/>
                  </a:cubicBezTo>
                  <a:cubicBezTo>
                    <a:pt x="2750820" y="704469"/>
                    <a:pt x="2160651" y="114300"/>
                    <a:pt x="1432560" y="114300"/>
                  </a:cubicBezTo>
                  <a:lnTo>
                    <a:pt x="1432560" y="57150"/>
                  </a:lnTo>
                  <a:lnTo>
                    <a:pt x="1432560" y="114300"/>
                  </a:lnTo>
                  <a:cubicBezTo>
                    <a:pt x="704469" y="114300"/>
                    <a:pt x="114300" y="704469"/>
                    <a:pt x="114300" y="1432560"/>
                  </a:cubicBezTo>
                  <a:close/>
                </a:path>
              </a:pathLst>
            </a:custGeom>
            <a:solidFill>
              <a:srgbClr val="13294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969708" y="5028262"/>
            <a:ext cx="2148840" cy="2148840"/>
            <a:chOff x="0" y="0"/>
            <a:chExt cx="2865120" cy="2865120"/>
          </a:xfrm>
        </p:grpSpPr>
        <p:sp>
          <p:nvSpPr>
            <p:cNvPr id="9" name="Freeform 9"/>
            <p:cNvSpPr/>
            <p:nvPr/>
          </p:nvSpPr>
          <p:spPr>
            <a:xfrm>
              <a:off x="57150" y="57150"/>
              <a:ext cx="2750820" cy="2750820"/>
            </a:xfrm>
            <a:custGeom>
              <a:avLst/>
              <a:gdLst/>
              <a:ahLst/>
              <a:cxnLst/>
              <a:rect l="l" t="t" r="r" b="b"/>
              <a:pathLst>
                <a:path w="2750820" h="2750820">
                  <a:moveTo>
                    <a:pt x="0" y="1375410"/>
                  </a:moveTo>
                  <a:cubicBezTo>
                    <a:pt x="0" y="615823"/>
                    <a:pt x="615823" y="0"/>
                    <a:pt x="1375410" y="0"/>
                  </a:cubicBezTo>
                  <a:cubicBezTo>
                    <a:pt x="2134997" y="0"/>
                    <a:pt x="2750820" y="615823"/>
                    <a:pt x="2750820" y="1375410"/>
                  </a:cubicBezTo>
                  <a:cubicBezTo>
                    <a:pt x="2750820" y="2134997"/>
                    <a:pt x="2134997" y="2750820"/>
                    <a:pt x="1375410" y="2750820"/>
                  </a:cubicBezTo>
                  <a:cubicBezTo>
                    <a:pt x="615823" y="2750820"/>
                    <a:pt x="0" y="2134997"/>
                    <a:pt x="0" y="1375410"/>
                  </a:cubicBezTo>
                  <a:close/>
                </a:path>
              </a:pathLst>
            </a:custGeom>
            <a:solidFill>
              <a:srgbClr val="13294B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865120" cy="2865120"/>
            </a:xfrm>
            <a:custGeom>
              <a:avLst/>
              <a:gdLst/>
              <a:ahLst/>
              <a:cxnLst/>
              <a:rect l="l" t="t" r="r" b="b"/>
              <a:pathLst>
                <a:path w="2865120" h="2865120">
                  <a:moveTo>
                    <a:pt x="0" y="1432560"/>
                  </a:moveTo>
                  <a:cubicBezTo>
                    <a:pt x="0" y="641350"/>
                    <a:pt x="641350" y="0"/>
                    <a:pt x="1432560" y="0"/>
                  </a:cubicBezTo>
                  <a:lnTo>
                    <a:pt x="1432560" y="57150"/>
                  </a:lnTo>
                  <a:lnTo>
                    <a:pt x="1432560" y="0"/>
                  </a:lnTo>
                  <a:cubicBezTo>
                    <a:pt x="2223770" y="0"/>
                    <a:pt x="2865120" y="641350"/>
                    <a:pt x="2865120" y="1432560"/>
                  </a:cubicBezTo>
                  <a:lnTo>
                    <a:pt x="2807970" y="1432560"/>
                  </a:lnTo>
                  <a:lnTo>
                    <a:pt x="2865120" y="1432560"/>
                  </a:lnTo>
                  <a:cubicBezTo>
                    <a:pt x="2865120" y="2223770"/>
                    <a:pt x="2223770" y="2865120"/>
                    <a:pt x="1432560" y="2865120"/>
                  </a:cubicBezTo>
                  <a:lnTo>
                    <a:pt x="1432560" y="2807970"/>
                  </a:lnTo>
                  <a:lnTo>
                    <a:pt x="1432560" y="2865120"/>
                  </a:lnTo>
                  <a:cubicBezTo>
                    <a:pt x="641350" y="2865120"/>
                    <a:pt x="0" y="2223770"/>
                    <a:pt x="0" y="1432560"/>
                  </a:cubicBezTo>
                  <a:lnTo>
                    <a:pt x="57150" y="1432560"/>
                  </a:lnTo>
                  <a:lnTo>
                    <a:pt x="114300" y="1432560"/>
                  </a:lnTo>
                  <a:lnTo>
                    <a:pt x="57150" y="1432560"/>
                  </a:lnTo>
                  <a:lnTo>
                    <a:pt x="0" y="1432560"/>
                  </a:lnTo>
                  <a:moveTo>
                    <a:pt x="114300" y="1432560"/>
                  </a:moveTo>
                  <a:cubicBezTo>
                    <a:pt x="114300" y="1464183"/>
                    <a:pt x="88773" y="1489710"/>
                    <a:pt x="57150" y="1489710"/>
                  </a:cubicBezTo>
                  <a:cubicBezTo>
                    <a:pt x="25527" y="1489710"/>
                    <a:pt x="0" y="1464183"/>
                    <a:pt x="0" y="1432560"/>
                  </a:cubicBezTo>
                  <a:cubicBezTo>
                    <a:pt x="0" y="1400937"/>
                    <a:pt x="25527" y="1375410"/>
                    <a:pt x="57150" y="1375410"/>
                  </a:cubicBezTo>
                  <a:cubicBezTo>
                    <a:pt x="88773" y="1375410"/>
                    <a:pt x="114300" y="1400937"/>
                    <a:pt x="114300" y="1432560"/>
                  </a:cubicBezTo>
                  <a:cubicBezTo>
                    <a:pt x="114300" y="2160651"/>
                    <a:pt x="704469" y="2750820"/>
                    <a:pt x="1432560" y="2750820"/>
                  </a:cubicBezTo>
                  <a:cubicBezTo>
                    <a:pt x="2160651" y="2750820"/>
                    <a:pt x="2750820" y="2160651"/>
                    <a:pt x="2750820" y="1432560"/>
                  </a:cubicBezTo>
                  <a:cubicBezTo>
                    <a:pt x="2750820" y="704469"/>
                    <a:pt x="2160651" y="114300"/>
                    <a:pt x="1432560" y="114300"/>
                  </a:cubicBezTo>
                  <a:lnTo>
                    <a:pt x="1432560" y="57150"/>
                  </a:lnTo>
                  <a:lnTo>
                    <a:pt x="1432560" y="114300"/>
                  </a:lnTo>
                  <a:cubicBezTo>
                    <a:pt x="704469" y="114300"/>
                    <a:pt x="114300" y="704469"/>
                    <a:pt x="114300" y="1432560"/>
                  </a:cubicBezTo>
                  <a:close/>
                </a:path>
              </a:pathLst>
            </a:custGeom>
            <a:solidFill>
              <a:srgbClr val="13294B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618524" y="4961475"/>
            <a:ext cx="2148840" cy="2148840"/>
            <a:chOff x="0" y="0"/>
            <a:chExt cx="2865120" cy="2865120"/>
          </a:xfrm>
        </p:grpSpPr>
        <p:sp>
          <p:nvSpPr>
            <p:cNvPr id="12" name="Freeform 12"/>
            <p:cNvSpPr/>
            <p:nvPr/>
          </p:nvSpPr>
          <p:spPr>
            <a:xfrm>
              <a:off x="57150" y="57150"/>
              <a:ext cx="2750820" cy="2750820"/>
            </a:xfrm>
            <a:custGeom>
              <a:avLst/>
              <a:gdLst/>
              <a:ahLst/>
              <a:cxnLst/>
              <a:rect l="l" t="t" r="r" b="b"/>
              <a:pathLst>
                <a:path w="2750820" h="2750820">
                  <a:moveTo>
                    <a:pt x="0" y="1375410"/>
                  </a:moveTo>
                  <a:cubicBezTo>
                    <a:pt x="0" y="615823"/>
                    <a:pt x="615823" y="0"/>
                    <a:pt x="1375410" y="0"/>
                  </a:cubicBezTo>
                  <a:cubicBezTo>
                    <a:pt x="2134997" y="0"/>
                    <a:pt x="2750820" y="615823"/>
                    <a:pt x="2750820" y="1375410"/>
                  </a:cubicBezTo>
                  <a:cubicBezTo>
                    <a:pt x="2750820" y="2134997"/>
                    <a:pt x="2134997" y="2750820"/>
                    <a:pt x="1375410" y="2750820"/>
                  </a:cubicBezTo>
                  <a:cubicBezTo>
                    <a:pt x="615823" y="2750820"/>
                    <a:pt x="0" y="2134997"/>
                    <a:pt x="0" y="1375410"/>
                  </a:cubicBezTo>
                  <a:close/>
                </a:path>
              </a:pathLst>
            </a:custGeom>
            <a:solidFill>
              <a:srgbClr val="13294B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2865120" cy="2865120"/>
            </a:xfrm>
            <a:custGeom>
              <a:avLst/>
              <a:gdLst/>
              <a:ahLst/>
              <a:cxnLst/>
              <a:rect l="l" t="t" r="r" b="b"/>
              <a:pathLst>
                <a:path w="2865120" h="2865120">
                  <a:moveTo>
                    <a:pt x="0" y="1432560"/>
                  </a:moveTo>
                  <a:cubicBezTo>
                    <a:pt x="0" y="641350"/>
                    <a:pt x="641350" y="0"/>
                    <a:pt x="1432560" y="0"/>
                  </a:cubicBezTo>
                  <a:lnTo>
                    <a:pt x="1432560" y="57150"/>
                  </a:lnTo>
                  <a:lnTo>
                    <a:pt x="1432560" y="0"/>
                  </a:lnTo>
                  <a:cubicBezTo>
                    <a:pt x="2223770" y="0"/>
                    <a:pt x="2865120" y="641350"/>
                    <a:pt x="2865120" y="1432560"/>
                  </a:cubicBezTo>
                  <a:lnTo>
                    <a:pt x="2807970" y="1432560"/>
                  </a:lnTo>
                  <a:lnTo>
                    <a:pt x="2865120" y="1432560"/>
                  </a:lnTo>
                  <a:cubicBezTo>
                    <a:pt x="2865120" y="2223770"/>
                    <a:pt x="2223770" y="2865120"/>
                    <a:pt x="1432560" y="2865120"/>
                  </a:cubicBezTo>
                  <a:lnTo>
                    <a:pt x="1432560" y="2807970"/>
                  </a:lnTo>
                  <a:lnTo>
                    <a:pt x="1432560" y="2865120"/>
                  </a:lnTo>
                  <a:cubicBezTo>
                    <a:pt x="641350" y="2865120"/>
                    <a:pt x="0" y="2223770"/>
                    <a:pt x="0" y="1432560"/>
                  </a:cubicBezTo>
                  <a:lnTo>
                    <a:pt x="57150" y="1432560"/>
                  </a:lnTo>
                  <a:lnTo>
                    <a:pt x="114300" y="1432560"/>
                  </a:lnTo>
                  <a:lnTo>
                    <a:pt x="57150" y="1432560"/>
                  </a:lnTo>
                  <a:lnTo>
                    <a:pt x="0" y="1432560"/>
                  </a:lnTo>
                  <a:moveTo>
                    <a:pt x="114300" y="1432560"/>
                  </a:moveTo>
                  <a:cubicBezTo>
                    <a:pt x="114300" y="1464183"/>
                    <a:pt x="88773" y="1489710"/>
                    <a:pt x="57150" y="1489710"/>
                  </a:cubicBezTo>
                  <a:cubicBezTo>
                    <a:pt x="25527" y="1489710"/>
                    <a:pt x="0" y="1464183"/>
                    <a:pt x="0" y="1432560"/>
                  </a:cubicBezTo>
                  <a:cubicBezTo>
                    <a:pt x="0" y="1400937"/>
                    <a:pt x="25527" y="1375410"/>
                    <a:pt x="57150" y="1375410"/>
                  </a:cubicBezTo>
                  <a:cubicBezTo>
                    <a:pt x="88773" y="1375410"/>
                    <a:pt x="114300" y="1400937"/>
                    <a:pt x="114300" y="1432560"/>
                  </a:cubicBezTo>
                  <a:cubicBezTo>
                    <a:pt x="114300" y="2160651"/>
                    <a:pt x="704469" y="2750820"/>
                    <a:pt x="1432560" y="2750820"/>
                  </a:cubicBezTo>
                  <a:cubicBezTo>
                    <a:pt x="2160651" y="2750820"/>
                    <a:pt x="2750820" y="2160651"/>
                    <a:pt x="2750820" y="1432560"/>
                  </a:cubicBezTo>
                  <a:cubicBezTo>
                    <a:pt x="2750820" y="704469"/>
                    <a:pt x="2160651" y="114300"/>
                    <a:pt x="1432560" y="114300"/>
                  </a:cubicBezTo>
                  <a:lnTo>
                    <a:pt x="1432560" y="57150"/>
                  </a:lnTo>
                  <a:lnTo>
                    <a:pt x="1432560" y="114300"/>
                  </a:lnTo>
                  <a:cubicBezTo>
                    <a:pt x="704469" y="114300"/>
                    <a:pt x="114300" y="704469"/>
                    <a:pt x="114300" y="1432560"/>
                  </a:cubicBezTo>
                  <a:close/>
                </a:path>
              </a:pathLst>
            </a:custGeom>
            <a:solidFill>
              <a:srgbClr val="13294B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2348206" y="5584500"/>
            <a:ext cx="2148840" cy="2148840"/>
            <a:chOff x="0" y="0"/>
            <a:chExt cx="2865120" cy="2865120"/>
          </a:xfrm>
        </p:grpSpPr>
        <p:sp>
          <p:nvSpPr>
            <p:cNvPr id="15" name="Freeform 15"/>
            <p:cNvSpPr/>
            <p:nvPr/>
          </p:nvSpPr>
          <p:spPr>
            <a:xfrm>
              <a:off x="57150" y="57150"/>
              <a:ext cx="2750820" cy="2750820"/>
            </a:xfrm>
            <a:custGeom>
              <a:avLst/>
              <a:gdLst/>
              <a:ahLst/>
              <a:cxnLst/>
              <a:rect l="l" t="t" r="r" b="b"/>
              <a:pathLst>
                <a:path w="2750820" h="2750820">
                  <a:moveTo>
                    <a:pt x="0" y="1375410"/>
                  </a:moveTo>
                  <a:cubicBezTo>
                    <a:pt x="0" y="615823"/>
                    <a:pt x="615823" y="0"/>
                    <a:pt x="1375410" y="0"/>
                  </a:cubicBezTo>
                  <a:cubicBezTo>
                    <a:pt x="2134997" y="0"/>
                    <a:pt x="2750820" y="615823"/>
                    <a:pt x="2750820" y="1375410"/>
                  </a:cubicBezTo>
                  <a:cubicBezTo>
                    <a:pt x="2750820" y="2134997"/>
                    <a:pt x="2134997" y="2750820"/>
                    <a:pt x="1375410" y="2750820"/>
                  </a:cubicBezTo>
                  <a:cubicBezTo>
                    <a:pt x="615823" y="2750820"/>
                    <a:pt x="0" y="2134997"/>
                    <a:pt x="0" y="1375410"/>
                  </a:cubicBezTo>
                  <a:close/>
                </a:path>
              </a:pathLst>
            </a:custGeom>
            <a:solidFill>
              <a:srgbClr val="13294B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865120" cy="2865120"/>
            </a:xfrm>
            <a:custGeom>
              <a:avLst/>
              <a:gdLst/>
              <a:ahLst/>
              <a:cxnLst/>
              <a:rect l="l" t="t" r="r" b="b"/>
              <a:pathLst>
                <a:path w="2865120" h="2865120">
                  <a:moveTo>
                    <a:pt x="0" y="1432560"/>
                  </a:moveTo>
                  <a:cubicBezTo>
                    <a:pt x="0" y="641350"/>
                    <a:pt x="641350" y="0"/>
                    <a:pt x="1432560" y="0"/>
                  </a:cubicBezTo>
                  <a:lnTo>
                    <a:pt x="1432560" y="57150"/>
                  </a:lnTo>
                  <a:lnTo>
                    <a:pt x="1432560" y="0"/>
                  </a:lnTo>
                  <a:cubicBezTo>
                    <a:pt x="2223770" y="0"/>
                    <a:pt x="2865120" y="641350"/>
                    <a:pt x="2865120" y="1432560"/>
                  </a:cubicBezTo>
                  <a:lnTo>
                    <a:pt x="2807970" y="1432560"/>
                  </a:lnTo>
                  <a:lnTo>
                    <a:pt x="2865120" y="1432560"/>
                  </a:lnTo>
                  <a:cubicBezTo>
                    <a:pt x="2865120" y="2223770"/>
                    <a:pt x="2223770" y="2865120"/>
                    <a:pt x="1432560" y="2865120"/>
                  </a:cubicBezTo>
                  <a:lnTo>
                    <a:pt x="1432560" y="2807970"/>
                  </a:lnTo>
                  <a:lnTo>
                    <a:pt x="1432560" y="2865120"/>
                  </a:lnTo>
                  <a:cubicBezTo>
                    <a:pt x="641350" y="2865120"/>
                    <a:pt x="0" y="2223770"/>
                    <a:pt x="0" y="1432560"/>
                  </a:cubicBezTo>
                  <a:lnTo>
                    <a:pt x="57150" y="1432560"/>
                  </a:lnTo>
                  <a:lnTo>
                    <a:pt x="114300" y="1432560"/>
                  </a:lnTo>
                  <a:lnTo>
                    <a:pt x="57150" y="1432560"/>
                  </a:lnTo>
                  <a:lnTo>
                    <a:pt x="0" y="1432560"/>
                  </a:lnTo>
                  <a:moveTo>
                    <a:pt x="114300" y="1432560"/>
                  </a:moveTo>
                  <a:cubicBezTo>
                    <a:pt x="114300" y="1464183"/>
                    <a:pt x="88773" y="1489710"/>
                    <a:pt x="57150" y="1489710"/>
                  </a:cubicBezTo>
                  <a:cubicBezTo>
                    <a:pt x="25527" y="1489710"/>
                    <a:pt x="0" y="1464183"/>
                    <a:pt x="0" y="1432560"/>
                  </a:cubicBezTo>
                  <a:cubicBezTo>
                    <a:pt x="0" y="1400937"/>
                    <a:pt x="25527" y="1375410"/>
                    <a:pt x="57150" y="1375410"/>
                  </a:cubicBezTo>
                  <a:cubicBezTo>
                    <a:pt x="88773" y="1375410"/>
                    <a:pt x="114300" y="1400937"/>
                    <a:pt x="114300" y="1432560"/>
                  </a:cubicBezTo>
                  <a:cubicBezTo>
                    <a:pt x="114300" y="2160651"/>
                    <a:pt x="704469" y="2750820"/>
                    <a:pt x="1432560" y="2750820"/>
                  </a:cubicBezTo>
                  <a:cubicBezTo>
                    <a:pt x="2160651" y="2750820"/>
                    <a:pt x="2750820" y="2160651"/>
                    <a:pt x="2750820" y="1432560"/>
                  </a:cubicBezTo>
                  <a:cubicBezTo>
                    <a:pt x="2750820" y="704469"/>
                    <a:pt x="2160651" y="114300"/>
                    <a:pt x="1432560" y="114300"/>
                  </a:cubicBezTo>
                  <a:lnTo>
                    <a:pt x="1432560" y="57150"/>
                  </a:lnTo>
                  <a:lnTo>
                    <a:pt x="1432560" y="114300"/>
                  </a:lnTo>
                  <a:cubicBezTo>
                    <a:pt x="704469" y="114300"/>
                    <a:pt x="114300" y="704469"/>
                    <a:pt x="114300" y="1432560"/>
                  </a:cubicBezTo>
                  <a:close/>
                </a:path>
              </a:pathLst>
            </a:custGeom>
            <a:solidFill>
              <a:srgbClr val="13294B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361271" y="2020953"/>
            <a:ext cx="2459421" cy="68580"/>
            <a:chOff x="0" y="0"/>
            <a:chExt cx="3279228" cy="914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279267" cy="91440"/>
            </a:xfrm>
            <a:custGeom>
              <a:avLst/>
              <a:gdLst/>
              <a:ahLst/>
              <a:cxnLst/>
              <a:rect l="l" t="t" r="r" b="b"/>
              <a:pathLst>
                <a:path w="3279267" h="91440">
                  <a:moveTo>
                    <a:pt x="0" y="0"/>
                  </a:moveTo>
                  <a:lnTo>
                    <a:pt x="3279267" y="0"/>
                  </a:lnTo>
                  <a:lnTo>
                    <a:pt x="3279267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13294B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1723412" y="5985412"/>
            <a:ext cx="1146965" cy="1333680"/>
          </a:xfrm>
          <a:custGeom>
            <a:avLst/>
            <a:gdLst/>
            <a:ahLst/>
            <a:cxnLst/>
            <a:rect l="l" t="t" r="r" b="b"/>
            <a:pathLst>
              <a:path w="1146965" h="1333680">
                <a:moveTo>
                  <a:pt x="0" y="0"/>
                </a:moveTo>
                <a:lnTo>
                  <a:pt x="1146965" y="0"/>
                </a:lnTo>
                <a:lnTo>
                  <a:pt x="1146965" y="1333681"/>
                </a:lnTo>
                <a:lnTo>
                  <a:pt x="0" y="13336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351402" y="5421101"/>
            <a:ext cx="1385452" cy="1229589"/>
          </a:xfrm>
          <a:custGeom>
            <a:avLst/>
            <a:gdLst/>
            <a:ahLst/>
            <a:cxnLst/>
            <a:rect l="l" t="t" r="r" b="b"/>
            <a:pathLst>
              <a:path w="1385452" h="1229589">
                <a:moveTo>
                  <a:pt x="0" y="0"/>
                </a:moveTo>
                <a:lnTo>
                  <a:pt x="1385452" y="0"/>
                </a:lnTo>
                <a:lnTo>
                  <a:pt x="1385452" y="1229588"/>
                </a:lnTo>
                <a:lnTo>
                  <a:pt x="0" y="12295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785874" y="6056439"/>
            <a:ext cx="1262404" cy="1221376"/>
          </a:xfrm>
          <a:custGeom>
            <a:avLst/>
            <a:gdLst/>
            <a:ahLst/>
            <a:cxnLst/>
            <a:rect l="l" t="t" r="r" b="b"/>
            <a:pathLst>
              <a:path w="1262404" h="1221376">
                <a:moveTo>
                  <a:pt x="0" y="0"/>
                </a:moveTo>
                <a:lnTo>
                  <a:pt x="1262404" y="0"/>
                </a:lnTo>
                <a:lnTo>
                  <a:pt x="1262404" y="1221375"/>
                </a:lnTo>
                <a:lnTo>
                  <a:pt x="0" y="1221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675173" y="4684885"/>
            <a:ext cx="1795218" cy="1815644"/>
          </a:xfrm>
          <a:custGeom>
            <a:avLst/>
            <a:gdLst/>
            <a:ahLst/>
            <a:cxnLst/>
            <a:rect l="l" t="t" r="r" b="b"/>
            <a:pathLst>
              <a:path w="1795218" h="1815644">
                <a:moveTo>
                  <a:pt x="0" y="0"/>
                </a:moveTo>
                <a:lnTo>
                  <a:pt x="1795218" y="0"/>
                </a:lnTo>
                <a:lnTo>
                  <a:pt x="1795218" y="1815643"/>
                </a:lnTo>
                <a:lnTo>
                  <a:pt x="0" y="18156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278100" y="5892343"/>
            <a:ext cx="2589365" cy="2589365"/>
          </a:xfrm>
          <a:custGeom>
            <a:avLst/>
            <a:gdLst/>
            <a:ahLst/>
            <a:cxnLst/>
            <a:rect l="l" t="t" r="r" b="b"/>
            <a:pathLst>
              <a:path w="2589365" h="2589365">
                <a:moveTo>
                  <a:pt x="0" y="0"/>
                </a:moveTo>
                <a:lnTo>
                  <a:pt x="2589365" y="0"/>
                </a:lnTo>
                <a:lnTo>
                  <a:pt x="2589365" y="2589365"/>
                </a:lnTo>
                <a:lnTo>
                  <a:pt x="0" y="25893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4" name="AutoShape 24"/>
          <p:cNvSpPr/>
          <p:nvPr/>
        </p:nvSpPr>
        <p:spPr>
          <a:xfrm flipH="1">
            <a:off x="15081076" y="4261387"/>
            <a:ext cx="0" cy="4306046"/>
          </a:xfrm>
          <a:prstGeom prst="line">
            <a:avLst/>
          </a:prstGeom>
          <a:ln w="28575" cap="rnd">
            <a:solidFill>
              <a:srgbClr val="EB1A1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10203400" y="5214477"/>
            <a:ext cx="979088" cy="1541870"/>
          </a:xfrm>
          <a:custGeom>
            <a:avLst/>
            <a:gdLst/>
            <a:ahLst/>
            <a:cxnLst/>
            <a:rect l="l" t="t" r="r" b="b"/>
            <a:pathLst>
              <a:path w="979088" h="1541870">
                <a:moveTo>
                  <a:pt x="0" y="0"/>
                </a:moveTo>
                <a:lnTo>
                  <a:pt x="979087" y="0"/>
                </a:lnTo>
                <a:lnTo>
                  <a:pt x="979087" y="1541871"/>
                </a:lnTo>
                <a:lnTo>
                  <a:pt x="0" y="15418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251059" y="5957437"/>
            <a:ext cx="1419379" cy="1419379"/>
          </a:xfrm>
          <a:custGeom>
            <a:avLst/>
            <a:gdLst/>
            <a:ahLst/>
            <a:cxnLst/>
            <a:rect l="l" t="t" r="r" b="b"/>
            <a:pathLst>
              <a:path w="1419379" h="1419379">
                <a:moveTo>
                  <a:pt x="0" y="0"/>
                </a:moveTo>
                <a:lnTo>
                  <a:pt x="1419380" y="0"/>
                </a:lnTo>
                <a:lnTo>
                  <a:pt x="1419380" y="1419379"/>
                </a:lnTo>
                <a:lnTo>
                  <a:pt x="0" y="14193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310688" y="2442960"/>
            <a:ext cx="12111938" cy="1245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US" sz="3000">
                <a:solidFill>
                  <a:srgbClr val="000000"/>
                </a:solidFill>
                <a:latin typeface="Oswald"/>
              </a:rPr>
              <a:t>Due to limited access and financial barriers, many either delay seeking medical care or resort to urgent care &amp; emergency rooms for their basic healthcare needs.</a:t>
            </a:r>
          </a:p>
          <a:p>
            <a:pPr algn="l">
              <a:lnSpc>
                <a:spcPts val="3240"/>
              </a:lnSpc>
            </a:pPr>
            <a:endParaRPr lang="en-US" sz="3000">
              <a:solidFill>
                <a:srgbClr val="000000"/>
              </a:solidFill>
              <a:latin typeface="Oswa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488217" y="7481583"/>
            <a:ext cx="2981196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900">
                <a:solidFill>
                  <a:srgbClr val="0071CE"/>
                </a:solidFill>
                <a:latin typeface="Oswald"/>
              </a:rPr>
              <a:t>Are There Options?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Oswald"/>
              </a:rPr>
              <a:t>Most Urgent Care Centers 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Oswald"/>
              </a:rPr>
              <a:t>Close at 6 pm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588986" y="4261388"/>
            <a:ext cx="2743525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EB1A1F"/>
                </a:solidFill>
                <a:latin typeface="Oswald Bold"/>
              </a:rPr>
              <a:t>Visit to the ER</a:t>
            </a:r>
          </a:p>
          <a:p>
            <a:pPr algn="ctr">
              <a:lnSpc>
                <a:spcPts val="2759"/>
              </a:lnSpc>
            </a:pPr>
            <a:r>
              <a:rPr lang="en-US" sz="2299">
                <a:solidFill>
                  <a:srgbClr val="000000"/>
                </a:solidFill>
                <a:latin typeface="Oswald Bold"/>
              </a:rPr>
              <a:t>Long Wait, but Open 24/7 &amp; Flexible Billing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05188" y="4261388"/>
            <a:ext cx="2983413" cy="135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900">
                <a:solidFill>
                  <a:srgbClr val="0071CE"/>
                </a:solidFill>
                <a:latin typeface="Oswald"/>
              </a:rPr>
              <a:t>What's the Cost?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Oswald"/>
              </a:rPr>
              <a:t>The Average Cost of an Urgent Care visit is $125 per person</a:t>
            </a:r>
          </a:p>
          <a:p>
            <a:pPr algn="ctr">
              <a:lnSpc>
                <a:spcPts val="2400"/>
              </a:lnSpc>
            </a:pPr>
            <a:endParaRPr lang="en-US" sz="2000">
              <a:solidFill>
                <a:srgbClr val="000000"/>
              </a:solidFill>
              <a:latin typeface="Oswa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202492" y="7481583"/>
            <a:ext cx="2983413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900">
                <a:solidFill>
                  <a:srgbClr val="0071CE"/>
                </a:solidFill>
                <a:latin typeface="Oswald"/>
              </a:rPr>
              <a:t>Did I Waste Time?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Oswald"/>
              </a:rPr>
              <a:t>66% of ER Visits are 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Oswald"/>
              </a:rPr>
              <a:t>NON-EMERGENCIES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809494" y="4385213"/>
            <a:ext cx="3215163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0071CE"/>
                </a:solidFill>
                <a:latin typeface="Oswald"/>
              </a:rPr>
              <a:t>Did I Waste Money?</a:t>
            </a:r>
          </a:p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"/>
              </a:rPr>
              <a:t>ER Visits Typically Result in a $2,200 Medical Debt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38652" y="1275336"/>
            <a:ext cx="5627370" cy="53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EB1A1F"/>
                </a:solidFill>
                <a:latin typeface="Oswald Bold"/>
              </a:rPr>
              <a:t>IS THERE A BETTER WAY?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"/>
              </a:rPr>
              <a:t>KonnectMD Virtual Healthcare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429384" y="187399"/>
            <a:ext cx="3696123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0"/>
              </a:lnSpc>
            </a:pPr>
            <a:r>
              <a:rPr lang="en-US" sz="1275">
                <a:solidFill>
                  <a:srgbClr val="0171BA"/>
                </a:solidFill>
                <a:latin typeface="Oswald"/>
              </a:rPr>
              <a:t>Proprietary &amp; Confidential | This Is NOT Insurance.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1271" y="2020953"/>
            <a:ext cx="2459421" cy="68580"/>
            <a:chOff x="0" y="0"/>
            <a:chExt cx="3279228" cy="914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79267" cy="91440"/>
            </a:xfrm>
            <a:custGeom>
              <a:avLst/>
              <a:gdLst/>
              <a:ahLst/>
              <a:cxnLst/>
              <a:rect l="l" t="t" r="r" b="b"/>
              <a:pathLst>
                <a:path w="3279267" h="91440">
                  <a:moveTo>
                    <a:pt x="0" y="0"/>
                  </a:moveTo>
                  <a:lnTo>
                    <a:pt x="3279267" y="0"/>
                  </a:lnTo>
                  <a:lnTo>
                    <a:pt x="3279267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13294B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2100950" y="-208225"/>
            <a:ext cx="6680314" cy="9692223"/>
          </a:xfrm>
          <a:custGeom>
            <a:avLst/>
            <a:gdLst/>
            <a:ahLst/>
            <a:cxnLst/>
            <a:rect l="l" t="t" r="r" b="b"/>
            <a:pathLst>
              <a:path w="6680314" h="9692223">
                <a:moveTo>
                  <a:pt x="0" y="0"/>
                </a:moveTo>
                <a:lnTo>
                  <a:pt x="6680314" y="0"/>
                </a:lnTo>
                <a:lnTo>
                  <a:pt x="6680314" y="9692223"/>
                </a:lnTo>
                <a:lnTo>
                  <a:pt x="0" y="9692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8" r="-688" b="-16455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395464" y="3286846"/>
            <a:ext cx="2527057" cy="2516401"/>
            <a:chOff x="0" y="0"/>
            <a:chExt cx="3369410" cy="33552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69437" cy="3355213"/>
            </a:xfrm>
            <a:custGeom>
              <a:avLst/>
              <a:gdLst/>
              <a:ahLst/>
              <a:cxnLst/>
              <a:rect l="l" t="t" r="r" b="b"/>
              <a:pathLst>
                <a:path w="3369437" h="3355213">
                  <a:moveTo>
                    <a:pt x="0" y="178689"/>
                  </a:moveTo>
                  <a:cubicBezTo>
                    <a:pt x="0" y="80010"/>
                    <a:pt x="80010" y="0"/>
                    <a:pt x="178689" y="0"/>
                  </a:cubicBezTo>
                  <a:lnTo>
                    <a:pt x="3190748" y="0"/>
                  </a:lnTo>
                  <a:cubicBezTo>
                    <a:pt x="3289427" y="0"/>
                    <a:pt x="3369437" y="80010"/>
                    <a:pt x="3369437" y="178689"/>
                  </a:cubicBezTo>
                  <a:lnTo>
                    <a:pt x="3369437" y="3176524"/>
                  </a:lnTo>
                  <a:cubicBezTo>
                    <a:pt x="3369437" y="3275203"/>
                    <a:pt x="3289427" y="3355213"/>
                    <a:pt x="3190748" y="3355213"/>
                  </a:cubicBezTo>
                  <a:lnTo>
                    <a:pt x="178689" y="3355213"/>
                  </a:lnTo>
                  <a:cubicBezTo>
                    <a:pt x="80010" y="3355213"/>
                    <a:pt x="0" y="3275203"/>
                    <a:pt x="0" y="3176524"/>
                  </a:cubicBezTo>
                  <a:close/>
                </a:path>
              </a:pathLst>
            </a:custGeom>
            <a:solidFill>
              <a:srgbClr val="041F4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395464" y="377900"/>
            <a:ext cx="2527057" cy="2516400"/>
            <a:chOff x="0" y="0"/>
            <a:chExt cx="3369410" cy="3355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69437" cy="3355213"/>
            </a:xfrm>
            <a:custGeom>
              <a:avLst/>
              <a:gdLst/>
              <a:ahLst/>
              <a:cxnLst/>
              <a:rect l="l" t="t" r="r" b="b"/>
              <a:pathLst>
                <a:path w="3369437" h="3355213">
                  <a:moveTo>
                    <a:pt x="0" y="178689"/>
                  </a:moveTo>
                  <a:cubicBezTo>
                    <a:pt x="0" y="80010"/>
                    <a:pt x="80010" y="0"/>
                    <a:pt x="178689" y="0"/>
                  </a:cubicBezTo>
                  <a:lnTo>
                    <a:pt x="3190748" y="0"/>
                  </a:lnTo>
                  <a:cubicBezTo>
                    <a:pt x="3289427" y="0"/>
                    <a:pt x="3369437" y="80010"/>
                    <a:pt x="3369437" y="178689"/>
                  </a:cubicBezTo>
                  <a:lnTo>
                    <a:pt x="3369437" y="3176524"/>
                  </a:lnTo>
                  <a:cubicBezTo>
                    <a:pt x="3369437" y="3275203"/>
                    <a:pt x="3289427" y="3355213"/>
                    <a:pt x="3190748" y="3355213"/>
                  </a:cubicBezTo>
                  <a:lnTo>
                    <a:pt x="178689" y="3355213"/>
                  </a:lnTo>
                  <a:cubicBezTo>
                    <a:pt x="80010" y="3355213"/>
                    <a:pt x="0" y="3275203"/>
                    <a:pt x="0" y="3176524"/>
                  </a:cubicBez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548702" y="1753216"/>
            <a:ext cx="2527058" cy="2516402"/>
            <a:chOff x="0" y="0"/>
            <a:chExt cx="3369410" cy="335520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69437" cy="3355213"/>
            </a:xfrm>
            <a:custGeom>
              <a:avLst/>
              <a:gdLst/>
              <a:ahLst/>
              <a:cxnLst/>
              <a:rect l="l" t="t" r="r" b="b"/>
              <a:pathLst>
                <a:path w="3369437" h="3355213">
                  <a:moveTo>
                    <a:pt x="0" y="178689"/>
                  </a:moveTo>
                  <a:cubicBezTo>
                    <a:pt x="0" y="80010"/>
                    <a:pt x="80010" y="0"/>
                    <a:pt x="178689" y="0"/>
                  </a:cubicBezTo>
                  <a:lnTo>
                    <a:pt x="3190748" y="0"/>
                  </a:lnTo>
                  <a:cubicBezTo>
                    <a:pt x="3289427" y="0"/>
                    <a:pt x="3369437" y="80010"/>
                    <a:pt x="3369437" y="178689"/>
                  </a:cubicBezTo>
                  <a:lnTo>
                    <a:pt x="3369437" y="3176524"/>
                  </a:lnTo>
                  <a:cubicBezTo>
                    <a:pt x="3369437" y="3275203"/>
                    <a:pt x="3289427" y="3355213"/>
                    <a:pt x="3190748" y="3355213"/>
                  </a:cubicBezTo>
                  <a:lnTo>
                    <a:pt x="178689" y="3355213"/>
                  </a:lnTo>
                  <a:cubicBezTo>
                    <a:pt x="80010" y="3355213"/>
                    <a:pt x="0" y="3275203"/>
                    <a:pt x="0" y="3176524"/>
                  </a:cubicBezTo>
                  <a:close/>
                </a:path>
              </a:pathLst>
            </a:custGeom>
            <a:solidFill>
              <a:srgbClr val="EB1A1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548702" y="4955660"/>
            <a:ext cx="2527058" cy="2516400"/>
            <a:chOff x="0" y="0"/>
            <a:chExt cx="3369410" cy="3355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69437" cy="3355213"/>
            </a:xfrm>
            <a:custGeom>
              <a:avLst/>
              <a:gdLst/>
              <a:ahLst/>
              <a:cxnLst/>
              <a:rect l="l" t="t" r="r" b="b"/>
              <a:pathLst>
                <a:path w="3369437" h="3355213">
                  <a:moveTo>
                    <a:pt x="0" y="178689"/>
                  </a:moveTo>
                  <a:cubicBezTo>
                    <a:pt x="0" y="80010"/>
                    <a:pt x="80010" y="0"/>
                    <a:pt x="178689" y="0"/>
                  </a:cubicBezTo>
                  <a:lnTo>
                    <a:pt x="3190748" y="0"/>
                  </a:lnTo>
                  <a:cubicBezTo>
                    <a:pt x="3289427" y="0"/>
                    <a:pt x="3369437" y="80010"/>
                    <a:pt x="3369437" y="178689"/>
                  </a:cubicBezTo>
                  <a:lnTo>
                    <a:pt x="3369437" y="3176524"/>
                  </a:lnTo>
                  <a:cubicBezTo>
                    <a:pt x="3369437" y="3275203"/>
                    <a:pt x="3289427" y="3355213"/>
                    <a:pt x="3190748" y="3355213"/>
                  </a:cubicBezTo>
                  <a:lnTo>
                    <a:pt x="178689" y="3355213"/>
                  </a:lnTo>
                  <a:cubicBezTo>
                    <a:pt x="80010" y="3355213"/>
                    <a:pt x="0" y="3275203"/>
                    <a:pt x="0" y="3176524"/>
                  </a:cubicBezTo>
                  <a:close/>
                </a:path>
              </a:pathLst>
            </a:custGeom>
            <a:solidFill>
              <a:srgbClr val="0071C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360189" y="6213860"/>
            <a:ext cx="2527057" cy="2516402"/>
            <a:chOff x="0" y="0"/>
            <a:chExt cx="3369410" cy="335520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69437" cy="3355213"/>
            </a:xfrm>
            <a:custGeom>
              <a:avLst/>
              <a:gdLst/>
              <a:ahLst/>
              <a:cxnLst/>
              <a:rect l="l" t="t" r="r" b="b"/>
              <a:pathLst>
                <a:path w="3369437" h="3355213">
                  <a:moveTo>
                    <a:pt x="0" y="178689"/>
                  </a:moveTo>
                  <a:cubicBezTo>
                    <a:pt x="0" y="80010"/>
                    <a:pt x="80010" y="0"/>
                    <a:pt x="178689" y="0"/>
                  </a:cubicBezTo>
                  <a:lnTo>
                    <a:pt x="3190748" y="0"/>
                  </a:lnTo>
                  <a:cubicBezTo>
                    <a:pt x="3289427" y="0"/>
                    <a:pt x="3369437" y="80010"/>
                    <a:pt x="3369437" y="178689"/>
                  </a:cubicBezTo>
                  <a:lnTo>
                    <a:pt x="3369437" y="3176524"/>
                  </a:lnTo>
                  <a:cubicBezTo>
                    <a:pt x="3369437" y="3275203"/>
                    <a:pt x="3289427" y="3355213"/>
                    <a:pt x="3190748" y="3355213"/>
                  </a:cubicBezTo>
                  <a:lnTo>
                    <a:pt x="178689" y="3355213"/>
                  </a:lnTo>
                  <a:cubicBezTo>
                    <a:pt x="80010" y="3355213"/>
                    <a:pt x="0" y="3275203"/>
                    <a:pt x="0" y="3176524"/>
                  </a:cubicBezTo>
                  <a:close/>
                </a:path>
              </a:pathLst>
            </a:custGeom>
            <a:solidFill>
              <a:srgbClr val="61A134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"/>
              </a:rPr>
              <a:t>KonnectMD Virtual Healthcare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38652" y="1275336"/>
            <a:ext cx="4799655" cy="53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EB1A1F"/>
                </a:solidFill>
                <a:latin typeface="Oswald Bold"/>
              </a:rPr>
              <a:t>LEADING A REVOLUTION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38652" y="2428747"/>
            <a:ext cx="4606840" cy="659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9"/>
              </a:lnSpc>
            </a:pPr>
            <a:r>
              <a:rPr lang="en-US" sz="2924">
                <a:solidFill>
                  <a:srgbClr val="000000"/>
                </a:solidFill>
                <a:latin typeface="Oswald Bold"/>
              </a:rPr>
              <a:t>With KonnectMD, consumers &amp; businesses access best-in-class virtual care whenever and wherever while increasing productivity &amp; driving down overall healthcare costs.</a:t>
            </a:r>
          </a:p>
          <a:p>
            <a:pPr algn="l">
              <a:lnSpc>
                <a:spcPts val="3229"/>
              </a:lnSpc>
            </a:pPr>
            <a:endParaRPr lang="en-US" sz="2924">
              <a:solidFill>
                <a:srgbClr val="000000"/>
              </a:solidFill>
              <a:latin typeface="Oswald Bold"/>
            </a:endParaRPr>
          </a:p>
          <a:p>
            <a:pPr algn="l">
              <a:lnSpc>
                <a:spcPts val="2972"/>
              </a:lnSpc>
            </a:pPr>
            <a:r>
              <a:rPr lang="en-US" sz="2692">
                <a:solidFill>
                  <a:srgbClr val="000000"/>
                </a:solidFill>
                <a:latin typeface="Oswald"/>
              </a:rPr>
              <a:t>We provide on-demand care services, treating nearly 85% of common illnesses and injuries that can be treated with a prescription.</a:t>
            </a:r>
          </a:p>
          <a:p>
            <a:pPr algn="l">
              <a:lnSpc>
                <a:spcPts val="2972"/>
              </a:lnSpc>
            </a:pPr>
            <a:endParaRPr lang="en-US" sz="2692">
              <a:solidFill>
                <a:srgbClr val="000000"/>
              </a:solidFill>
              <a:latin typeface="Oswald"/>
            </a:endParaRPr>
          </a:p>
          <a:p>
            <a:pPr algn="l">
              <a:lnSpc>
                <a:spcPts val="2972"/>
              </a:lnSpc>
            </a:pPr>
            <a:r>
              <a:rPr lang="en-US" sz="2692">
                <a:solidFill>
                  <a:srgbClr val="000000"/>
                </a:solidFill>
                <a:latin typeface="Oswald"/>
              </a:rPr>
              <a:t>KonnectMD also provides access to Behavioral Therapy &amp; RX access to the most utilized acute &amp; chronic medications for ZERO cost. </a:t>
            </a:r>
          </a:p>
          <a:p>
            <a:pPr algn="l">
              <a:lnSpc>
                <a:spcPts val="2972"/>
              </a:lnSpc>
            </a:pPr>
            <a:endParaRPr lang="en-US" sz="2692">
              <a:solidFill>
                <a:srgbClr val="000000"/>
              </a:solidFill>
              <a:latin typeface="Oswa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548702" y="2546216"/>
            <a:ext cx="2516400" cy="67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</a:pPr>
            <a:r>
              <a:rPr lang="en-US" sz="4800">
                <a:solidFill>
                  <a:srgbClr val="FFFFFF"/>
                </a:solidFill>
                <a:latin typeface="Oswald Bold"/>
              </a:rPr>
              <a:t>2019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99731" y="3302141"/>
            <a:ext cx="2425000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Oswald Bold"/>
              </a:rPr>
              <a:t>Founded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406121" y="962872"/>
            <a:ext cx="2516400" cy="67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</a:pPr>
            <a:r>
              <a:rPr lang="en-US" sz="4800">
                <a:solidFill>
                  <a:srgbClr val="FFFFFF"/>
                </a:solidFill>
                <a:latin typeface="Oswald Bold"/>
              </a:rPr>
              <a:t>14 min.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451821" y="1668528"/>
            <a:ext cx="2425000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250">
                <a:solidFill>
                  <a:srgbClr val="FFFFFF"/>
                </a:solidFill>
                <a:latin typeface="Oswald Bold"/>
              </a:rPr>
              <a:t>Median </a:t>
            </a:r>
          </a:p>
          <a:p>
            <a:pPr algn="ctr">
              <a:lnSpc>
                <a:spcPts val="2700"/>
              </a:lnSpc>
            </a:pPr>
            <a:r>
              <a:rPr lang="en-US" sz="2250">
                <a:solidFill>
                  <a:srgbClr val="FFFFFF"/>
                </a:solidFill>
                <a:latin typeface="Oswald Bold"/>
              </a:rPr>
              <a:t>Wait Time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400792" y="3826515"/>
            <a:ext cx="2516400" cy="895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r>
              <a:rPr lang="en-US" sz="1500">
                <a:solidFill>
                  <a:srgbClr val="FFFFFF"/>
                </a:solidFill>
                <a:latin typeface="Oswald Bold"/>
              </a:rPr>
              <a:t>Over </a:t>
            </a:r>
          </a:p>
          <a:p>
            <a:pPr algn="ctr">
              <a:lnSpc>
                <a:spcPts val="5184"/>
              </a:lnSpc>
            </a:pPr>
            <a:r>
              <a:rPr lang="en-US" sz="4800">
                <a:solidFill>
                  <a:srgbClr val="FFFFFF"/>
                </a:solidFill>
                <a:latin typeface="Oswald Bold"/>
              </a:rPr>
              <a:t>14,000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451821" y="4838700"/>
            <a:ext cx="2425000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Oswald Bold"/>
              </a:rPr>
              <a:t>Medical Providers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554031" y="5363526"/>
            <a:ext cx="2516400" cy="67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</a:pPr>
            <a:r>
              <a:rPr lang="en-US" sz="4800">
                <a:solidFill>
                  <a:srgbClr val="FFFFFF"/>
                </a:solidFill>
                <a:latin typeface="Oswald Bold"/>
              </a:rPr>
              <a:t>First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774801" y="6122478"/>
            <a:ext cx="2064202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Oswald Bold"/>
              </a:rPr>
              <a:t>To Market </a:t>
            </a:r>
          </a:p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Oswald Bold"/>
              </a:rPr>
              <a:t>with NO Cost Visits &amp; NO Cost Meds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406121" y="6641591"/>
            <a:ext cx="2516400" cy="67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</a:pPr>
            <a:r>
              <a:rPr lang="en-US" sz="4800">
                <a:solidFill>
                  <a:srgbClr val="FFFFFF"/>
                </a:solidFill>
                <a:latin typeface="Oswald Bold"/>
              </a:rPr>
              <a:t>60%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591617" y="7429118"/>
            <a:ext cx="2064202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Oswald Bold"/>
              </a:rPr>
              <a:t>of In-Person Doctor Visits &amp; Claims Reduced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429384" y="187399"/>
            <a:ext cx="3696123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0"/>
              </a:lnSpc>
            </a:pPr>
            <a:r>
              <a:rPr lang="en-US" sz="1275">
                <a:solidFill>
                  <a:srgbClr val="0171BA"/>
                </a:solidFill>
                <a:latin typeface="Oswald"/>
              </a:rPr>
              <a:t>Proprietary &amp; Confidential | This Is NOT Insurance.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7310" y="9681998"/>
            <a:ext cx="221520" cy="242388"/>
          </a:xfrm>
          <a:custGeom>
            <a:avLst/>
            <a:gdLst/>
            <a:ahLst/>
            <a:cxnLst/>
            <a:rect l="l" t="t" r="r" b="b"/>
            <a:pathLst>
              <a:path w="221520" h="242388">
                <a:moveTo>
                  <a:pt x="0" y="0"/>
                </a:moveTo>
                <a:lnTo>
                  <a:pt x="221520" y="0"/>
                </a:lnTo>
                <a:lnTo>
                  <a:pt x="221520" y="242387"/>
                </a:lnTo>
                <a:lnTo>
                  <a:pt x="0" y="24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2" r="-1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 Bold"/>
              </a:rPr>
              <a:t>Health &amp; Wellness </a:t>
            </a:r>
          </a:p>
        </p:txBody>
      </p:sp>
      <p:sp>
        <p:nvSpPr>
          <p:cNvPr id="4" name="AutoShape 4"/>
          <p:cNvSpPr/>
          <p:nvPr/>
        </p:nvSpPr>
        <p:spPr>
          <a:xfrm rot="273320">
            <a:off x="931164" y="2517229"/>
            <a:ext cx="959431" cy="0"/>
          </a:xfrm>
          <a:prstGeom prst="line">
            <a:avLst/>
          </a:prstGeom>
          <a:ln w="38100" cap="rnd">
            <a:solidFill>
              <a:srgbClr val="BED3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970779" y="804042"/>
            <a:ext cx="1126035" cy="268012"/>
            <a:chOff x="0" y="0"/>
            <a:chExt cx="1501380" cy="3573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1394" cy="357378"/>
            </a:xfrm>
            <a:custGeom>
              <a:avLst/>
              <a:gdLst/>
              <a:ahLst/>
              <a:cxnLst/>
              <a:rect l="l" t="t" r="r" b="b"/>
              <a:pathLst>
                <a:path w="1501394" h="357378">
                  <a:moveTo>
                    <a:pt x="0" y="0"/>
                  </a:moveTo>
                  <a:lnTo>
                    <a:pt x="1501394" y="0"/>
                  </a:lnTo>
                  <a:lnTo>
                    <a:pt x="1501394" y="357378"/>
                  </a:lnTo>
                  <a:lnTo>
                    <a:pt x="0" y="357378"/>
                  </a:lnTo>
                  <a:close/>
                </a:path>
              </a:pathLst>
            </a:custGeom>
            <a:solidFill>
              <a:srgbClr val="EB148D"/>
            </a:solidFill>
          </p:spPr>
        </p:sp>
      </p:grpSp>
      <p:sp>
        <p:nvSpPr>
          <p:cNvPr id="7" name="AutoShape 7"/>
          <p:cNvSpPr/>
          <p:nvPr/>
        </p:nvSpPr>
        <p:spPr>
          <a:xfrm>
            <a:off x="10912857" y="2214869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4673266" y="2214869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0925328" y="3972228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4683196" y="3972228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9626304" y="6315226"/>
            <a:ext cx="8230569" cy="0"/>
          </a:xfrm>
          <a:prstGeom prst="line">
            <a:avLst/>
          </a:prstGeom>
          <a:ln w="28575" cap="rnd">
            <a:solidFill>
              <a:srgbClr val="E64B4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11430588" y="5871885"/>
            <a:ext cx="4622001" cy="987248"/>
            <a:chOff x="0" y="0"/>
            <a:chExt cx="6162668" cy="13163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62675" cy="1316325"/>
            </a:xfrm>
            <a:custGeom>
              <a:avLst/>
              <a:gdLst/>
              <a:ahLst/>
              <a:cxnLst/>
              <a:rect l="l" t="t" r="r" b="b"/>
              <a:pathLst>
                <a:path w="6162675" h="1316325">
                  <a:moveTo>
                    <a:pt x="0" y="0"/>
                  </a:moveTo>
                  <a:lnTo>
                    <a:pt x="6162675" y="0"/>
                  </a:lnTo>
                  <a:lnTo>
                    <a:pt x="6162675" y="1316325"/>
                  </a:lnTo>
                  <a:lnTo>
                    <a:pt x="0" y="131632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38100"/>
              <a:ext cx="6162668" cy="1131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04"/>
                </a:lnSpc>
              </a:pPr>
              <a:r>
                <a:rPr lang="en-US" sz="3800">
                  <a:solidFill>
                    <a:srgbClr val="0170BA"/>
                  </a:solidFill>
                  <a:latin typeface="Oswald"/>
                </a:rPr>
                <a:t>What</a:t>
              </a:r>
              <a:r>
                <a:rPr lang="en-US" sz="3800">
                  <a:solidFill>
                    <a:srgbClr val="0170BA"/>
                  </a:solidFill>
                  <a:latin typeface="Oswald Bold"/>
                </a:rPr>
                <a:t> We Treat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143995" y="530030"/>
            <a:ext cx="9143990" cy="1003083"/>
            <a:chOff x="0" y="0"/>
            <a:chExt cx="12191986" cy="133744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192000" cy="1337437"/>
            </a:xfrm>
            <a:custGeom>
              <a:avLst/>
              <a:gdLst/>
              <a:ahLst/>
              <a:cxnLst/>
              <a:rect l="l" t="t" r="r" b="b"/>
              <a:pathLst>
                <a:path w="12192000" h="1337437">
                  <a:moveTo>
                    <a:pt x="12192000" y="0"/>
                  </a:moveTo>
                  <a:lnTo>
                    <a:pt x="0" y="0"/>
                  </a:lnTo>
                  <a:lnTo>
                    <a:pt x="0" y="1337437"/>
                  </a:lnTo>
                  <a:lnTo>
                    <a:pt x="12192000" y="1337437"/>
                  </a:lnTo>
                  <a:close/>
                </a:path>
              </a:pathLst>
            </a:custGeom>
            <a:solidFill>
              <a:srgbClr val="E64B4B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12191986" cy="1337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FFFFF"/>
                  </a:solidFill>
                  <a:latin typeface="Oswald Bold"/>
                </a:rPr>
                <a:t>Key Features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157310" y="9681998"/>
            <a:ext cx="221520" cy="242388"/>
          </a:xfrm>
          <a:custGeom>
            <a:avLst/>
            <a:gdLst/>
            <a:ahLst/>
            <a:cxnLst/>
            <a:rect l="l" t="t" r="r" b="b"/>
            <a:pathLst>
              <a:path w="221520" h="242388">
                <a:moveTo>
                  <a:pt x="0" y="0"/>
                </a:moveTo>
                <a:lnTo>
                  <a:pt x="221520" y="0"/>
                </a:lnTo>
                <a:lnTo>
                  <a:pt x="221520" y="242387"/>
                </a:lnTo>
                <a:lnTo>
                  <a:pt x="0" y="24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2" r="-122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361271" y="9750909"/>
            <a:ext cx="4162780" cy="17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77"/>
              </a:lnSpc>
            </a:pPr>
            <a:r>
              <a:rPr lang="en-US" sz="1275">
                <a:solidFill>
                  <a:srgbClr val="FFFFFF"/>
                </a:solidFill>
                <a:latin typeface="Oswald Bold"/>
              </a:rPr>
              <a:t>Health &amp; Wellness 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-6753" y="0"/>
            <a:ext cx="9144000" cy="10287000"/>
            <a:chOff x="0" y="0"/>
            <a:chExt cx="12192000" cy="13716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DBDB"/>
            </a:solidFill>
          </p:spPr>
        </p:sp>
      </p:grpSp>
      <p:sp>
        <p:nvSpPr>
          <p:cNvPr id="22" name="Freeform 22"/>
          <p:cNvSpPr/>
          <p:nvPr/>
        </p:nvSpPr>
        <p:spPr>
          <a:xfrm>
            <a:off x="8575884" y="468214"/>
            <a:ext cx="1126713" cy="1126713"/>
          </a:xfrm>
          <a:custGeom>
            <a:avLst/>
            <a:gdLst/>
            <a:ahLst/>
            <a:cxnLst/>
            <a:rect l="l" t="t" r="r" b="b"/>
            <a:pathLst>
              <a:path w="1126713" h="1126713">
                <a:moveTo>
                  <a:pt x="0" y="0"/>
                </a:moveTo>
                <a:lnTo>
                  <a:pt x="1126713" y="0"/>
                </a:lnTo>
                <a:lnTo>
                  <a:pt x="1126713" y="1126714"/>
                </a:lnTo>
                <a:lnTo>
                  <a:pt x="0" y="1126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361271" y="2020953"/>
            <a:ext cx="2459421" cy="68580"/>
            <a:chOff x="0" y="0"/>
            <a:chExt cx="3279228" cy="914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279267" cy="91440"/>
            </a:xfrm>
            <a:custGeom>
              <a:avLst/>
              <a:gdLst/>
              <a:ahLst/>
              <a:cxnLst/>
              <a:rect l="l" t="t" r="r" b="b"/>
              <a:pathLst>
                <a:path w="3279267" h="91440">
                  <a:moveTo>
                    <a:pt x="0" y="0"/>
                  </a:moveTo>
                  <a:lnTo>
                    <a:pt x="3279267" y="0"/>
                  </a:lnTo>
                  <a:lnTo>
                    <a:pt x="3279267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13294B"/>
            </a:solidFill>
          </p:spPr>
        </p:sp>
      </p:grpSp>
      <p:sp>
        <p:nvSpPr>
          <p:cNvPr id="25" name="Freeform 25"/>
          <p:cNvSpPr/>
          <p:nvPr/>
        </p:nvSpPr>
        <p:spPr>
          <a:xfrm>
            <a:off x="9746417" y="2444955"/>
            <a:ext cx="954319" cy="721002"/>
          </a:xfrm>
          <a:custGeom>
            <a:avLst/>
            <a:gdLst/>
            <a:ahLst/>
            <a:cxnLst/>
            <a:rect l="l" t="t" r="r" b="b"/>
            <a:pathLst>
              <a:path w="954319" h="721002">
                <a:moveTo>
                  <a:pt x="0" y="0"/>
                </a:moveTo>
                <a:lnTo>
                  <a:pt x="954320" y="0"/>
                </a:lnTo>
                <a:lnTo>
                  <a:pt x="954320" y="721002"/>
                </a:lnTo>
                <a:lnTo>
                  <a:pt x="0" y="7210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3715990" y="2444955"/>
            <a:ext cx="813682" cy="664168"/>
          </a:xfrm>
          <a:custGeom>
            <a:avLst/>
            <a:gdLst/>
            <a:ahLst/>
            <a:cxnLst/>
            <a:rect l="l" t="t" r="r" b="b"/>
            <a:pathLst>
              <a:path w="813682" h="664168">
                <a:moveTo>
                  <a:pt x="0" y="0"/>
                </a:moveTo>
                <a:lnTo>
                  <a:pt x="813682" y="0"/>
                </a:lnTo>
                <a:lnTo>
                  <a:pt x="813682" y="664168"/>
                </a:lnTo>
                <a:lnTo>
                  <a:pt x="0" y="6641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887458" y="4297580"/>
            <a:ext cx="567138" cy="786326"/>
          </a:xfrm>
          <a:custGeom>
            <a:avLst/>
            <a:gdLst/>
            <a:ahLst/>
            <a:cxnLst/>
            <a:rect l="l" t="t" r="r" b="b"/>
            <a:pathLst>
              <a:path w="567138" h="786326">
                <a:moveTo>
                  <a:pt x="0" y="0"/>
                </a:moveTo>
                <a:lnTo>
                  <a:pt x="567138" y="0"/>
                </a:lnTo>
                <a:lnTo>
                  <a:pt x="567138" y="786327"/>
                </a:lnTo>
                <a:lnTo>
                  <a:pt x="0" y="786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813218" y="4305880"/>
            <a:ext cx="820717" cy="539622"/>
          </a:xfrm>
          <a:custGeom>
            <a:avLst/>
            <a:gdLst/>
            <a:ahLst/>
            <a:cxnLst/>
            <a:rect l="l" t="t" r="r" b="b"/>
            <a:pathLst>
              <a:path w="820717" h="539622">
                <a:moveTo>
                  <a:pt x="0" y="0"/>
                </a:moveTo>
                <a:lnTo>
                  <a:pt x="820718" y="0"/>
                </a:lnTo>
                <a:lnTo>
                  <a:pt x="820718" y="539622"/>
                </a:lnTo>
                <a:lnTo>
                  <a:pt x="0" y="5396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9" name="AutoShape 29"/>
          <p:cNvSpPr/>
          <p:nvPr/>
        </p:nvSpPr>
        <p:spPr>
          <a:xfrm>
            <a:off x="10931907" y="6859133"/>
            <a:ext cx="2946" cy="1202254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Freeform 30"/>
          <p:cNvSpPr/>
          <p:nvPr/>
        </p:nvSpPr>
        <p:spPr>
          <a:xfrm>
            <a:off x="9885536" y="7050944"/>
            <a:ext cx="748400" cy="818633"/>
          </a:xfrm>
          <a:custGeom>
            <a:avLst/>
            <a:gdLst/>
            <a:ahLst/>
            <a:cxnLst/>
            <a:rect l="l" t="t" r="r" b="b"/>
            <a:pathLst>
              <a:path w="748400" h="818633">
                <a:moveTo>
                  <a:pt x="0" y="0"/>
                </a:moveTo>
                <a:lnTo>
                  <a:pt x="748400" y="0"/>
                </a:lnTo>
                <a:lnTo>
                  <a:pt x="748400" y="818633"/>
                </a:lnTo>
                <a:lnTo>
                  <a:pt x="0" y="8186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0082217" y="9747302"/>
            <a:ext cx="5907741" cy="171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4"/>
              </a:lnSpc>
            </a:pPr>
            <a:r>
              <a:rPr lang="en-US" sz="1254">
                <a:solidFill>
                  <a:srgbClr val="000000"/>
                </a:solidFill>
                <a:latin typeface="Oswald Bold"/>
              </a:rPr>
              <a:t>*when medically necessary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138096" y="2356369"/>
            <a:ext cx="2176471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"/>
              </a:rPr>
              <a:t>Available </a:t>
            </a:r>
            <a:r>
              <a:rPr lang="en-US" sz="2100">
                <a:solidFill>
                  <a:srgbClr val="000000"/>
                </a:solidFill>
                <a:latin typeface="Oswald Bold"/>
              </a:rPr>
              <a:t>nationwide</a:t>
            </a:r>
            <a:r>
              <a:rPr lang="en-US" sz="2100">
                <a:solidFill>
                  <a:srgbClr val="000000"/>
                </a:solidFill>
                <a:latin typeface="Oswald"/>
              </a:rPr>
              <a:t>        (all 50 states)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901720" y="2356369"/>
            <a:ext cx="2176476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 Bold"/>
              </a:rPr>
              <a:t>Spanish-language </a:t>
            </a:r>
            <a:r>
              <a:rPr lang="en-US" sz="2100">
                <a:solidFill>
                  <a:srgbClr val="000000"/>
                </a:solidFill>
                <a:latin typeface="Oswald"/>
              </a:rPr>
              <a:t>portal &amp; providers available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147420" y="4113729"/>
            <a:ext cx="2176476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 Bold"/>
              </a:rPr>
              <a:t>Prescriptions</a:t>
            </a:r>
            <a:r>
              <a:rPr lang="en-US" sz="2100">
                <a:solidFill>
                  <a:srgbClr val="000000"/>
                </a:solidFill>
                <a:latin typeface="Oswald"/>
              </a:rPr>
              <a:t>* can be picked-up same day, from any pharmacy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909094" y="4113729"/>
            <a:ext cx="264181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 Bold"/>
              </a:rPr>
              <a:t>State licensed</a:t>
            </a:r>
            <a:r>
              <a:rPr lang="en-US" sz="2100">
                <a:solidFill>
                  <a:srgbClr val="000000"/>
                </a:solidFill>
                <a:latin typeface="Oswald"/>
              </a:rPr>
              <a:t>, </a:t>
            </a:r>
            <a:r>
              <a:rPr lang="en-US" sz="2100">
                <a:solidFill>
                  <a:srgbClr val="000000"/>
                </a:solidFill>
                <a:latin typeface="Oswald Bold"/>
              </a:rPr>
              <a:t>board-certified</a:t>
            </a:r>
            <a:r>
              <a:rPr lang="en-US" sz="2100">
                <a:solidFill>
                  <a:srgbClr val="000000"/>
                </a:solidFill>
                <a:latin typeface="Oswald"/>
              </a:rPr>
              <a:t> medical providers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164925" y="6906758"/>
            <a:ext cx="3289670" cy="1886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Allergies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Bites &amp; Stings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Bronchitis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Diarrhea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Fever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Flu Symptoms</a:t>
            </a:r>
          </a:p>
          <a:p>
            <a:pPr algn="l">
              <a:lnSpc>
                <a:spcPts val="2111"/>
              </a:lnSpc>
            </a:pPr>
            <a:endParaRPr lang="en-US" sz="2199">
              <a:solidFill>
                <a:srgbClr val="000000"/>
              </a:solidFill>
              <a:latin typeface="Oswa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157310" y="2324823"/>
            <a:ext cx="7164214" cy="8352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4825" lvl="1" indent="-262413" algn="l">
              <a:lnSpc>
                <a:spcPts val="4175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swald"/>
              </a:rPr>
              <a:t>The easy and trusted way for </a:t>
            </a:r>
            <a:r>
              <a:rPr lang="en-US" sz="2899">
                <a:solidFill>
                  <a:srgbClr val="000000"/>
                </a:solidFill>
                <a:latin typeface="Oswald Bold"/>
              </a:rPr>
              <a:t>adults and children 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to request doctor’s visits on demand for </a:t>
            </a:r>
            <a:r>
              <a:rPr lang="en-US" sz="2899">
                <a:solidFill>
                  <a:srgbClr val="000000"/>
                </a:solidFill>
                <a:latin typeface="Oswald Bold"/>
              </a:rPr>
              <a:t>minor illnesses and injuries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. </a:t>
            </a:r>
          </a:p>
          <a:p>
            <a:pPr marL="524825" lvl="1" indent="-262413" algn="l">
              <a:lnSpc>
                <a:spcPts val="4175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  <a:p>
            <a:pPr marL="524825" lvl="1" indent="-262413" algn="l">
              <a:lnSpc>
                <a:spcPts val="4175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swald"/>
              </a:rPr>
              <a:t>The care your employees want, when and where they want it —</a:t>
            </a:r>
            <a:r>
              <a:rPr lang="en-US" sz="2899">
                <a:solidFill>
                  <a:srgbClr val="000000"/>
                </a:solidFill>
                <a:latin typeface="Oswald Bold"/>
              </a:rPr>
              <a:t>online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, by </a:t>
            </a:r>
            <a:r>
              <a:rPr lang="en-US" sz="2899">
                <a:solidFill>
                  <a:srgbClr val="000000"/>
                </a:solidFill>
                <a:latin typeface="Oswald Bold"/>
              </a:rPr>
              <a:t>phone 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—24/7/365.</a:t>
            </a:r>
          </a:p>
          <a:p>
            <a:pPr marL="524825" lvl="1" indent="-262413" algn="l">
              <a:lnSpc>
                <a:spcPts val="4175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  <a:p>
            <a:pPr marL="524825" lvl="1" indent="-262413" algn="l">
              <a:lnSpc>
                <a:spcPts val="4175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swald"/>
              </a:rPr>
              <a:t>A </a:t>
            </a:r>
            <a:r>
              <a:rPr lang="en-US" sz="2899">
                <a:solidFill>
                  <a:srgbClr val="000000"/>
                </a:solidFill>
                <a:latin typeface="Oswald Bold"/>
              </a:rPr>
              <a:t>cost-effective solution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, employees and up to 7 family members pay </a:t>
            </a:r>
            <a:r>
              <a:rPr lang="en-US" sz="2899">
                <a:solidFill>
                  <a:srgbClr val="000000"/>
                </a:solidFill>
                <a:latin typeface="Oswald Bold"/>
              </a:rPr>
              <a:t>$0 for unlimited visits </a:t>
            </a:r>
          </a:p>
          <a:p>
            <a:pPr algn="l">
              <a:lnSpc>
                <a:spcPts val="4175"/>
              </a:lnSpc>
            </a:pPr>
            <a:endParaRPr lang="en-US" sz="2899">
              <a:solidFill>
                <a:srgbClr val="000000"/>
              </a:solidFill>
              <a:latin typeface="Oswald Bold"/>
            </a:endParaRPr>
          </a:p>
          <a:p>
            <a:pPr marL="524825" lvl="1" indent="-262413" algn="l">
              <a:lnSpc>
                <a:spcPts val="4175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swald"/>
              </a:rPr>
              <a:t>Employees can avoid missing work due to unnecessary trips to the ER, urgent care, or doctor's office.</a:t>
            </a:r>
          </a:p>
          <a:p>
            <a:pPr algn="l">
              <a:lnSpc>
                <a:spcPts val="4175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  <a:p>
            <a:pPr marL="524825" lvl="1" indent="-262413" algn="l">
              <a:lnSpc>
                <a:spcPts val="4175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  <a:p>
            <a:pPr marL="524825" lvl="1" indent="-262413" algn="l">
              <a:lnSpc>
                <a:spcPts val="4001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338652" y="1275336"/>
            <a:ext cx="5627370" cy="53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EB1A1F"/>
                </a:solidFill>
                <a:latin typeface="Oswald Bold"/>
              </a:rPr>
              <a:t>VIRTUAL URGENT CARE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"/>
              </a:rPr>
              <a:t>KonnectMD Virtual Healthcare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901720" y="6906758"/>
            <a:ext cx="3289670" cy="1886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Medication Refills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Nausea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Sinus Symptoms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Skin Infections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Urinary Tract Infections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And more</a:t>
            </a:r>
          </a:p>
          <a:p>
            <a:pPr algn="l">
              <a:lnSpc>
                <a:spcPts val="2111"/>
              </a:lnSpc>
            </a:pPr>
            <a:endParaRPr lang="en-US" sz="2199">
              <a:solidFill>
                <a:srgbClr val="000000"/>
              </a:solidFill>
              <a:latin typeface="Oswa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4429384" y="187399"/>
            <a:ext cx="3696123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0"/>
              </a:lnSpc>
            </a:pPr>
            <a:r>
              <a:rPr lang="en-US" sz="1275">
                <a:solidFill>
                  <a:srgbClr val="0171BA"/>
                </a:solidFill>
                <a:latin typeface="Oswald"/>
              </a:rPr>
              <a:t>Proprietary &amp; Confidential | This Is NOT Insurance.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7310" y="9681998"/>
            <a:ext cx="221520" cy="242388"/>
          </a:xfrm>
          <a:custGeom>
            <a:avLst/>
            <a:gdLst/>
            <a:ahLst/>
            <a:cxnLst/>
            <a:rect l="l" t="t" r="r" b="b"/>
            <a:pathLst>
              <a:path w="221520" h="242388">
                <a:moveTo>
                  <a:pt x="0" y="0"/>
                </a:moveTo>
                <a:lnTo>
                  <a:pt x="221520" y="0"/>
                </a:lnTo>
                <a:lnTo>
                  <a:pt x="221520" y="242387"/>
                </a:lnTo>
                <a:lnTo>
                  <a:pt x="0" y="24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2" r="-1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 Bold"/>
              </a:rPr>
              <a:t>Health &amp; Wellness </a:t>
            </a:r>
          </a:p>
        </p:txBody>
      </p:sp>
      <p:sp>
        <p:nvSpPr>
          <p:cNvPr id="4" name="AutoShape 4"/>
          <p:cNvSpPr/>
          <p:nvPr/>
        </p:nvSpPr>
        <p:spPr>
          <a:xfrm rot="273320">
            <a:off x="931164" y="2517229"/>
            <a:ext cx="959431" cy="0"/>
          </a:xfrm>
          <a:prstGeom prst="line">
            <a:avLst/>
          </a:prstGeom>
          <a:ln w="38100" cap="rnd">
            <a:solidFill>
              <a:srgbClr val="BED3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970779" y="804042"/>
            <a:ext cx="1126035" cy="268012"/>
            <a:chOff x="0" y="0"/>
            <a:chExt cx="1501380" cy="3573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1394" cy="357378"/>
            </a:xfrm>
            <a:custGeom>
              <a:avLst/>
              <a:gdLst/>
              <a:ahLst/>
              <a:cxnLst/>
              <a:rect l="l" t="t" r="r" b="b"/>
              <a:pathLst>
                <a:path w="1501394" h="357378">
                  <a:moveTo>
                    <a:pt x="0" y="0"/>
                  </a:moveTo>
                  <a:lnTo>
                    <a:pt x="1501394" y="0"/>
                  </a:lnTo>
                  <a:lnTo>
                    <a:pt x="1501394" y="357378"/>
                  </a:lnTo>
                  <a:lnTo>
                    <a:pt x="0" y="357378"/>
                  </a:lnTo>
                  <a:close/>
                </a:path>
              </a:pathLst>
            </a:custGeom>
            <a:solidFill>
              <a:srgbClr val="EB148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-21518" y="8474"/>
            <a:ext cx="9137246" cy="10286991"/>
            <a:chOff x="0" y="0"/>
            <a:chExt cx="12182994" cy="137159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182983" cy="13716000"/>
            </a:xfrm>
            <a:custGeom>
              <a:avLst/>
              <a:gdLst/>
              <a:ahLst/>
              <a:cxnLst/>
              <a:rect l="l" t="t" r="r" b="b"/>
              <a:pathLst>
                <a:path w="12182983" h="13716000">
                  <a:moveTo>
                    <a:pt x="0" y="0"/>
                  </a:moveTo>
                  <a:lnTo>
                    <a:pt x="12182983" y="0"/>
                  </a:lnTo>
                  <a:lnTo>
                    <a:pt x="12182983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BEEB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143995" y="530030"/>
            <a:ext cx="9143990" cy="1003083"/>
            <a:chOff x="0" y="0"/>
            <a:chExt cx="12191986" cy="13374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192000" cy="1337437"/>
            </a:xfrm>
            <a:custGeom>
              <a:avLst/>
              <a:gdLst/>
              <a:ahLst/>
              <a:cxnLst/>
              <a:rect l="l" t="t" r="r" b="b"/>
              <a:pathLst>
                <a:path w="12192000" h="1337437">
                  <a:moveTo>
                    <a:pt x="12192000" y="0"/>
                  </a:moveTo>
                  <a:lnTo>
                    <a:pt x="0" y="0"/>
                  </a:lnTo>
                  <a:lnTo>
                    <a:pt x="0" y="1337437"/>
                  </a:lnTo>
                  <a:lnTo>
                    <a:pt x="12192000" y="1337437"/>
                  </a:lnTo>
                  <a:close/>
                </a:path>
              </a:pathLst>
            </a:custGeom>
            <a:solidFill>
              <a:srgbClr val="3B76A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2191986" cy="1337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FFFFF"/>
                  </a:solidFill>
                  <a:latin typeface="Oswald Bold"/>
                </a:rPr>
                <a:t>Key Features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8581640" y="469215"/>
            <a:ext cx="1124712" cy="1124712"/>
          </a:xfrm>
          <a:custGeom>
            <a:avLst/>
            <a:gdLst/>
            <a:ahLst/>
            <a:cxnLst/>
            <a:rect l="l" t="t" r="r" b="b"/>
            <a:pathLst>
              <a:path w="1124712" h="1124712">
                <a:moveTo>
                  <a:pt x="0" y="0"/>
                </a:moveTo>
                <a:lnTo>
                  <a:pt x="1124712" y="0"/>
                </a:lnTo>
                <a:lnTo>
                  <a:pt x="1124712" y="1124712"/>
                </a:lnTo>
                <a:lnTo>
                  <a:pt x="0" y="1124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361271" y="2020953"/>
            <a:ext cx="2459421" cy="68580"/>
            <a:chOff x="0" y="0"/>
            <a:chExt cx="3279228" cy="914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79267" cy="91440"/>
            </a:xfrm>
            <a:custGeom>
              <a:avLst/>
              <a:gdLst/>
              <a:ahLst/>
              <a:cxnLst/>
              <a:rect l="l" t="t" r="r" b="b"/>
              <a:pathLst>
                <a:path w="3279267" h="91440">
                  <a:moveTo>
                    <a:pt x="0" y="0"/>
                  </a:moveTo>
                  <a:lnTo>
                    <a:pt x="3279267" y="0"/>
                  </a:lnTo>
                  <a:lnTo>
                    <a:pt x="3279267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13294B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9746417" y="2444955"/>
            <a:ext cx="954319" cy="721002"/>
          </a:xfrm>
          <a:custGeom>
            <a:avLst/>
            <a:gdLst/>
            <a:ahLst/>
            <a:cxnLst/>
            <a:rect l="l" t="t" r="r" b="b"/>
            <a:pathLst>
              <a:path w="954319" h="721002">
                <a:moveTo>
                  <a:pt x="0" y="0"/>
                </a:moveTo>
                <a:lnTo>
                  <a:pt x="954320" y="0"/>
                </a:lnTo>
                <a:lnTo>
                  <a:pt x="954320" y="721002"/>
                </a:lnTo>
                <a:lnTo>
                  <a:pt x="0" y="7210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10912857" y="2214869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10925328" y="3972228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14673266" y="2214869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14683196" y="3972228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10931907" y="6859133"/>
            <a:ext cx="2946" cy="1202254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 flipV="1">
            <a:off x="9626304" y="6315226"/>
            <a:ext cx="8230569" cy="0"/>
          </a:xfrm>
          <a:prstGeom prst="line">
            <a:avLst/>
          </a:prstGeom>
          <a:ln w="28575" cap="rnd">
            <a:solidFill>
              <a:srgbClr val="E64B4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2" name="Group 22"/>
          <p:cNvGrpSpPr/>
          <p:nvPr/>
        </p:nvGrpSpPr>
        <p:grpSpPr>
          <a:xfrm>
            <a:off x="11430588" y="5871885"/>
            <a:ext cx="4622001" cy="987248"/>
            <a:chOff x="0" y="0"/>
            <a:chExt cx="6162668" cy="131633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162675" cy="1316325"/>
            </a:xfrm>
            <a:custGeom>
              <a:avLst/>
              <a:gdLst/>
              <a:ahLst/>
              <a:cxnLst/>
              <a:rect l="l" t="t" r="r" b="b"/>
              <a:pathLst>
                <a:path w="6162675" h="1316325">
                  <a:moveTo>
                    <a:pt x="0" y="0"/>
                  </a:moveTo>
                  <a:lnTo>
                    <a:pt x="6162675" y="0"/>
                  </a:lnTo>
                  <a:lnTo>
                    <a:pt x="6162675" y="1316325"/>
                  </a:lnTo>
                  <a:lnTo>
                    <a:pt x="0" y="131632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38100"/>
              <a:ext cx="6162668" cy="1131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04"/>
                </a:lnSpc>
              </a:pPr>
              <a:r>
                <a:rPr lang="en-US" sz="3800">
                  <a:solidFill>
                    <a:srgbClr val="0170BA"/>
                  </a:solidFill>
                  <a:latin typeface="Oswald"/>
                </a:rPr>
                <a:t>What</a:t>
              </a:r>
              <a:r>
                <a:rPr lang="en-US" sz="3800">
                  <a:solidFill>
                    <a:srgbClr val="0170BA"/>
                  </a:solidFill>
                  <a:latin typeface="Oswald Bold"/>
                </a:rPr>
                <a:t> We Treat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9802728" y="7243914"/>
            <a:ext cx="841697" cy="673358"/>
          </a:xfrm>
          <a:custGeom>
            <a:avLst/>
            <a:gdLst/>
            <a:ahLst/>
            <a:cxnLst/>
            <a:rect l="l" t="t" r="r" b="b"/>
            <a:pathLst>
              <a:path w="841697" h="673358">
                <a:moveTo>
                  <a:pt x="0" y="0"/>
                </a:moveTo>
                <a:lnTo>
                  <a:pt x="841697" y="0"/>
                </a:lnTo>
                <a:lnTo>
                  <a:pt x="841697" y="673358"/>
                </a:lnTo>
                <a:lnTo>
                  <a:pt x="0" y="673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706352" y="4269605"/>
            <a:ext cx="994385" cy="664995"/>
          </a:xfrm>
          <a:custGeom>
            <a:avLst/>
            <a:gdLst/>
            <a:ahLst/>
            <a:cxnLst/>
            <a:rect l="l" t="t" r="r" b="b"/>
            <a:pathLst>
              <a:path w="994385" h="664995">
                <a:moveTo>
                  <a:pt x="0" y="0"/>
                </a:moveTo>
                <a:lnTo>
                  <a:pt x="994385" y="0"/>
                </a:lnTo>
                <a:lnTo>
                  <a:pt x="994385" y="664995"/>
                </a:lnTo>
                <a:lnTo>
                  <a:pt x="0" y="664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752717" y="2444955"/>
            <a:ext cx="713007" cy="667634"/>
          </a:xfrm>
          <a:custGeom>
            <a:avLst/>
            <a:gdLst/>
            <a:ahLst/>
            <a:cxnLst/>
            <a:rect l="l" t="t" r="r" b="b"/>
            <a:pathLst>
              <a:path w="713007" h="667634">
                <a:moveTo>
                  <a:pt x="0" y="0"/>
                </a:moveTo>
                <a:lnTo>
                  <a:pt x="713007" y="0"/>
                </a:lnTo>
                <a:lnTo>
                  <a:pt x="713007" y="667634"/>
                </a:lnTo>
                <a:lnTo>
                  <a:pt x="0" y="6676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3795824" y="4269605"/>
            <a:ext cx="669900" cy="638080"/>
          </a:xfrm>
          <a:custGeom>
            <a:avLst/>
            <a:gdLst/>
            <a:ahLst/>
            <a:cxnLst/>
            <a:rect l="l" t="t" r="r" b="b"/>
            <a:pathLst>
              <a:path w="669900" h="638080">
                <a:moveTo>
                  <a:pt x="0" y="0"/>
                </a:moveTo>
                <a:lnTo>
                  <a:pt x="669900" y="0"/>
                </a:lnTo>
                <a:lnTo>
                  <a:pt x="669900" y="638080"/>
                </a:lnTo>
                <a:lnTo>
                  <a:pt x="0" y="6380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1151274" y="4120731"/>
            <a:ext cx="216329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"/>
              </a:rPr>
              <a:t>Patients can </a:t>
            </a:r>
            <a:r>
              <a:rPr lang="en-US" sz="2100">
                <a:solidFill>
                  <a:srgbClr val="000000"/>
                </a:solidFill>
                <a:latin typeface="Oswald Bold"/>
              </a:rPr>
              <a:t>meet with the same therapist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903849" y="2351934"/>
            <a:ext cx="2255711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"/>
              </a:rPr>
              <a:t>Visits scheduled in as few as </a:t>
            </a:r>
            <a:r>
              <a:rPr lang="en-US" sz="2100">
                <a:solidFill>
                  <a:srgbClr val="000000"/>
                </a:solidFill>
                <a:latin typeface="Oswald Bold"/>
              </a:rPr>
              <a:t>a few business days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28700" y="2444955"/>
            <a:ext cx="7164214" cy="613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4825" lvl="1" indent="-262413" algn="l">
              <a:lnSpc>
                <a:spcPts val="347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swald Bold"/>
              </a:rPr>
              <a:t>Option 1: 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(On-Demand Talk Therapy) 24/7</a:t>
            </a:r>
            <a:r>
              <a:rPr lang="en-US" sz="2899">
                <a:solidFill>
                  <a:srgbClr val="000000"/>
                </a:solidFill>
                <a:latin typeface="Oswald Bold"/>
              </a:rPr>
              <a:t> 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Access to high-quality, </a:t>
            </a:r>
            <a:r>
              <a:rPr lang="en-US" sz="2899">
                <a:solidFill>
                  <a:srgbClr val="000000"/>
                </a:solidFill>
                <a:latin typeface="Oswald Bold"/>
              </a:rPr>
              <a:t>convenient, and confidential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 mental health counselors.</a:t>
            </a:r>
          </a:p>
          <a:p>
            <a:pPr algn="l">
              <a:lnSpc>
                <a:spcPts val="3479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  <a:p>
            <a:pPr marL="626107" lvl="1" indent="-313054" algn="l">
              <a:lnSpc>
                <a:spcPts val="347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swald Bold"/>
              </a:rPr>
              <a:t>Option 2: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 (Scheduled Counseling Sessions)   Our team can select and schedule a visit with a provider that </a:t>
            </a:r>
            <a:r>
              <a:rPr lang="en-US" sz="2899">
                <a:solidFill>
                  <a:srgbClr val="000000"/>
                </a:solidFill>
                <a:latin typeface="Oswald Bold"/>
              </a:rPr>
              <a:t>matches their needs.</a:t>
            </a:r>
          </a:p>
          <a:p>
            <a:pPr algn="l">
              <a:lnSpc>
                <a:spcPts val="3479"/>
              </a:lnSpc>
            </a:pPr>
            <a:endParaRPr lang="en-US" sz="2899">
              <a:solidFill>
                <a:srgbClr val="000000"/>
              </a:solidFill>
              <a:latin typeface="Oswald Bold"/>
            </a:endParaRPr>
          </a:p>
          <a:p>
            <a:pPr marL="524825" lvl="1" indent="-262413" algn="l">
              <a:lnSpc>
                <a:spcPts val="347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swald Bold"/>
              </a:rPr>
              <a:t>The modality of the visi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t is up to the provider and patient preference (video vs. phone).</a:t>
            </a:r>
          </a:p>
          <a:p>
            <a:pPr algn="l">
              <a:lnSpc>
                <a:spcPts val="3479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  <a:p>
            <a:pPr marL="524825" lvl="1" indent="-262413" algn="l">
              <a:lnSpc>
                <a:spcPts val="347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swald Bold"/>
              </a:rPr>
              <a:t>Convenient appointments 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during the evenings and weekends, and most clients have an appointment within four days of requesting one.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38652" y="1275336"/>
            <a:ext cx="5627370" cy="53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EB1A1F"/>
                </a:solidFill>
                <a:latin typeface="Oswald Bold"/>
              </a:rPr>
              <a:t>VIRTUAL COUNSELING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"/>
              </a:rPr>
              <a:t>KonnectMD Virtual Healthcare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138096" y="2356369"/>
            <a:ext cx="2176471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"/>
              </a:rPr>
              <a:t>Available </a:t>
            </a:r>
            <a:r>
              <a:rPr lang="en-US" sz="2100">
                <a:solidFill>
                  <a:srgbClr val="000000"/>
                </a:solidFill>
                <a:latin typeface="Oswald Bold"/>
              </a:rPr>
              <a:t>nationwide</a:t>
            </a:r>
            <a:r>
              <a:rPr lang="en-US" sz="2100">
                <a:solidFill>
                  <a:srgbClr val="000000"/>
                </a:solidFill>
                <a:latin typeface="Oswald"/>
              </a:rPr>
              <a:t>        (all 50 states)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164925" y="6906758"/>
            <a:ext cx="3289670" cy="1619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Addiction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Anxiety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Depression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Divorce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Eating Disorders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Grief/Loss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901720" y="6906758"/>
            <a:ext cx="3289670" cy="1619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Mood Swings</a:t>
            </a:r>
          </a:p>
          <a:p>
            <a:pPr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Panic Attacks</a:t>
            </a:r>
          </a:p>
          <a:p>
            <a:pPr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Performance Coaching</a:t>
            </a:r>
          </a:p>
          <a:p>
            <a:pPr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Relationships</a:t>
            </a:r>
          </a:p>
          <a:p>
            <a:pPr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Sexuality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And more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907308" y="4114760"/>
            <a:ext cx="2446943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"/>
              </a:rPr>
              <a:t>The average therapy visit is </a:t>
            </a:r>
            <a:r>
              <a:rPr lang="en-US" sz="2100">
                <a:solidFill>
                  <a:srgbClr val="000000"/>
                </a:solidFill>
                <a:latin typeface="Oswald Bold"/>
              </a:rPr>
              <a:t>40 minutes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082217" y="9747302"/>
            <a:ext cx="5907741" cy="171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4"/>
              </a:lnSpc>
            </a:pPr>
            <a:r>
              <a:rPr lang="en-US" sz="1254">
                <a:solidFill>
                  <a:srgbClr val="000000"/>
                </a:solidFill>
                <a:latin typeface="Oswald Bold"/>
              </a:rPr>
              <a:t>*no medications will be prescribed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429384" y="187399"/>
            <a:ext cx="3696123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0"/>
              </a:lnSpc>
            </a:pPr>
            <a:r>
              <a:rPr lang="en-US" sz="1275">
                <a:solidFill>
                  <a:srgbClr val="0171BA"/>
                </a:solidFill>
                <a:latin typeface="Oswald"/>
              </a:rPr>
              <a:t>Proprietary &amp; Confidential | This Is NOT Insurance.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9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744755" y="-11699460"/>
            <a:ext cx="8798489" cy="19591936"/>
            <a:chOff x="0" y="0"/>
            <a:chExt cx="11731319" cy="261225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31309" cy="26122595"/>
            </a:xfrm>
            <a:custGeom>
              <a:avLst/>
              <a:gdLst/>
              <a:ahLst/>
              <a:cxnLst/>
              <a:rect l="l" t="t" r="r" b="b"/>
              <a:pathLst>
                <a:path w="11731309" h="26122595">
                  <a:moveTo>
                    <a:pt x="0" y="0"/>
                  </a:moveTo>
                  <a:lnTo>
                    <a:pt x="11731309" y="0"/>
                  </a:lnTo>
                  <a:lnTo>
                    <a:pt x="11731309" y="26122595"/>
                  </a:lnTo>
                  <a:lnTo>
                    <a:pt x="0" y="26122595"/>
                  </a:lnTo>
                  <a:close/>
                </a:path>
              </a:pathLst>
            </a:custGeom>
            <a:solidFill>
              <a:srgbClr val="13294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982176" y="1660446"/>
            <a:ext cx="12323648" cy="8626554"/>
            <a:chOff x="0" y="0"/>
            <a:chExt cx="16431531" cy="115020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431531" cy="11502071"/>
            </a:xfrm>
            <a:custGeom>
              <a:avLst/>
              <a:gdLst/>
              <a:ahLst/>
              <a:cxnLst/>
              <a:rect l="l" t="t" r="r" b="b"/>
              <a:pathLst>
                <a:path w="16431531" h="11502071">
                  <a:moveTo>
                    <a:pt x="0" y="0"/>
                  </a:moveTo>
                  <a:lnTo>
                    <a:pt x="16431531" y="0"/>
                  </a:lnTo>
                  <a:lnTo>
                    <a:pt x="16431531" y="11502071"/>
                  </a:lnTo>
                  <a:lnTo>
                    <a:pt x="0" y="11502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-726032" y="1660446"/>
            <a:ext cx="12323648" cy="8626554"/>
            <a:chOff x="0" y="0"/>
            <a:chExt cx="16431531" cy="115020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431531" cy="11502071"/>
            </a:xfrm>
            <a:custGeom>
              <a:avLst/>
              <a:gdLst/>
              <a:ahLst/>
              <a:cxnLst/>
              <a:rect l="l" t="t" r="r" b="b"/>
              <a:pathLst>
                <a:path w="16431531" h="11502071">
                  <a:moveTo>
                    <a:pt x="0" y="0"/>
                  </a:moveTo>
                  <a:lnTo>
                    <a:pt x="16431531" y="0"/>
                  </a:lnTo>
                  <a:lnTo>
                    <a:pt x="16431531" y="11502071"/>
                  </a:lnTo>
                  <a:lnTo>
                    <a:pt x="0" y="11502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-4516179" y="1660446"/>
            <a:ext cx="12323648" cy="8626554"/>
            <a:chOff x="0" y="0"/>
            <a:chExt cx="16431531" cy="115020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431531" cy="11502071"/>
            </a:xfrm>
            <a:custGeom>
              <a:avLst/>
              <a:gdLst/>
              <a:ahLst/>
              <a:cxnLst/>
              <a:rect l="l" t="t" r="r" b="b"/>
              <a:pathLst>
                <a:path w="16431531" h="11502071">
                  <a:moveTo>
                    <a:pt x="0" y="0"/>
                  </a:moveTo>
                  <a:lnTo>
                    <a:pt x="16431531" y="0"/>
                  </a:lnTo>
                  <a:lnTo>
                    <a:pt x="16431531" y="11502071"/>
                  </a:lnTo>
                  <a:lnTo>
                    <a:pt x="0" y="11502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4152678" y="9069865"/>
            <a:ext cx="414093" cy="414093"/>
            <a:chOff x="0" y="0"/>
            <a:chExt cx="552124" cy="55212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52069" cy="552069"/>
            </a:xfrm>
            <a:custGeom>
              <a:avLst/>
              <a:gdLst/>
              <a:ahLst/>
              <a:cxnLst/>
              <a:rect l="l" t="t" r="r" b="b"/>
              <a:pathLst>
                <a:path w="552069" h="552069">
                  <a:moveTo>
                    <a:pt x="0" y="276098"/>
                  </a:moveTo>
                  <a:cubicBezTo>
                    <a:pt x="0" y="123571"/>
                    <a:pt x="123571" y="0"/>
                    <a:pt x="276098" y="0"/>
                  </a:cubicBezTo>
                  <a:cubicBezTo>
                    <a:pt x="428625" y="0"/>
                    <a:pt x="552069" y="123571"/>
                    <a:pt x="552069" y="276098"/>
                  </a:cubicBezTo>
                  <a:cubicBezTo>
                    <a:pt x="552069" y="428625"/>
                    <a:pt x="428498" y="552069"/>
                    <a:pt x="276098" y="552069"/>
                  </a:cubicBezTo>
                  <a:cubicBezTo>
                    <a:pt x="123698" y="552069"/>
                    <a:pt x="0" y="428498"/>
                    <a:pt x="0" y="276098"/>
                  </a:cubicBezTo>
                  <a:close/>
                </a:path>
              </a:pathLst>
            </a:custGeom>
            <a:solidFill>
              <a:srgbClr val="0071CE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52124" cy="590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Arial Bold"/>
                </a:rPr>
                <a:t>2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700121" y="9115425"/>
            <a:ext cx="1871907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en-US" sz="1799">
                <a:solidFill>
                  <a:srgbClr val="041F41"/>
                </a:solidFill>
                <a:latin typeface="Oswald Bold"/>
              </a:rPr>
              <a:t>Select service type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600423" y="9069865"/>
            <a:ext cx="414093" cy="414093"/>
            <a:chOff x="0" y="0"/>
            <a:chExt cx="552124" cy="55212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52069" cy="552069"/>
            </a:xfrm>
            <a:custGeom>
              <a:avLst/>
              <a:gdLst/>
              <a:ahLst/>
              <a:cxnLst/>
              <a:rect l="l" t="t" r="r" b="b"/>
              <a:pathLst>
                <a:path w="552069" h="552069">
                  <a:moveTo>
                    <a:pt x="0" y="276098"/>
                  </a:moveTo>
                  <a:cubicBezTo>
                    <a:pt x="0" y="123571"/>
                    <a:pt x="123571" y="0"/>
                    <a:pt x="276098" y="0"/>
                  </a:cubicBezTo>
                  <a:cubicBezTo>
                    <a:pt x="428625" y="0"/>
                    <a:pt x="552069" y="123571"/>
                    <a:pt x="552069" y="276098"/>
                  </a:cubicBezTo>
                  <a:cubicBezTo>
                    <a:pt x="552069" y="428625"/>
                    <a:pt x="428498" y="552069"/>
                    <a:pt x="276098" y="552069"/>
                  </a:cubicBezTo>
                  <a:cubicBezTo>
                    <a:pt x="123698" y="552069"/>
                    <a:pt x="0" y="428498"/>
                    <a:pt x="0" y="276098"/>
                  </a:cubicBezTo>
                  <a:close/>
                </a:path>
              </a:pathLst>
            </a:custGeom>
            <a:solidFill>
              <a:srgbClr val="0071C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552124" cy="590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Arial Bold"/>
                </a:rPr>
                <a:t>3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147866" y="9051254"/>
            <a:ext cx="2240105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9"/>
              </a:lnSpc>
            </a:pPr>
            <a:r>
              <a:rPr lang="en-US" sz="1799">
                <a:solidFill>
                  <a:srgbClr val="041F41"/>
                </a:solidFill>
                <a:latin typeface="Oswald Bold"/>
              </a:rPr>
              <a:t>Complete a brief intake &amp; select reason for visit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1521446" y="9069865"/>
            <a:ext cx="414093" cy="414093"/>
            <a:chOff x="0" y="0"/>
            <a:chExt cx="552124" cy="55212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52069" cy="552069"/>
            </a:xfrm>
            <a:custGeom>
              <a:avLst/>
              <a:gdLst/>
              <a:ahLst/>
              <a:cxnLst/>
              <a:rect l="l" t="t" r="r" b="b"/>
              <a:pathLst>
                <a:path w="552069" h="552069">
                  <a:moveTo>
                    <a:pt x="0" y="276098"/>
                  </a:moveTo>
                  <a:cubicBezTo>
                    <a:pt x="0" y="123571"/>
                    <a:pt x="123571" y="0"/>
                    <a:pt x="276098" y="0"/>
                  </a:cubicBezTo>
                  <a:cubicBezTo>
                    <a:pt x="428625" y="0"/>
                    <a:pt x="552069" y="123571"/>
                    <a:pt x="552069" y="276098"/>
                  </a:cubicBezTo>
                  <a:cubicBezTo>
                    <a:pt x="552069" y="428625"/>
                    <a:pt x="428498" y="552069"/>
                    <a:pt x="276098" y="552069"/>
                  </a:cubicBezTo>
                  <a:cubicBezTo>
                    <a:pt x="123698" y="552069"/>
                    <a:pt x="0" y="428498"/>
                    <a:pt x="0" y="276098"/>
                  </a:cubicBezTo>
                  <a:close/>
                </a:path>
              </a:pathLst>
            </a:custGeom>
            <a:solidFill>
              <a:srgbClr val="0071CE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552124" cy="590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Arial Bold"/>
                </a:rPr>
                <a:t>4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068889" y="9115425"/>
            <a:ext cx="1721064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en-US" sz="1799">
                <a:solidFill>
                  <a:srgbClr val="041F41"/>
                </a:solidFill>
                <a:latin typeface="Oswald Bold"/>
              </a:rPr>
              <a:t>Choose a method</a:t>
            </a:r>
          </a:p>
        </p:txBody>
      </p:sp>
      <p:sp>
        <p:nvSpPr>
          <p:cNvPr id="22" name="Freeform 22"/>
          <p:cNvSpPr/>
          <p:nvPr/>
        </p:nvSpPr>
        <p:spPr>
          <a:xfrm>
            <a:off x="15301382" y="3110734"/>
            <a:ext cx="2824125" cy="5725979"/>
          </a:xfrm>
          <a:custGeom>
            <a:avLst/>
            <a:gdLst/>
            <a:ahLst/>
            <a:cxnLst/>
            <a:rect l="l" t="t" r="r" b="b"/>
            <a:pathLst>
              <a:path w="2824125" h="5725979">
                <a:moveTo>
                  <a:pt x="0" y="0"/>
                </a:moveTo>
                <a:lnTo>
                  <a:pt x="2824125" y="0"/>
                </a:lnTo>
                <a:lnTo>
                  <a:pt x="2824125" y="5725979"/>
                </a:lnTo>
                <a:lnTo>
                  <a:pt x="0" y="57259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1227" t="-27129" r="-39924" b="-21781"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17865" y="9069865"/>
            <a:ext cx="414093" cy="414093"/>
            <a:chOff x="0" y="0"/>
            <a:chExt cx="552124" cy="55212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52069" cy="552069"/>
            </a:xfrm>
            <a:custGeom>
              <a:avLst/>
              <a:gdLst/>
              <a:ahLst/>
              <a:cxnLst/>
              <a:rect l="l" t="t" r="r" b="b"/>
              <a:pathLst>
                <a:path w="552069" h="552069">
                  <a:moveTo>
                    <a:pt x="0" y="276098"/>
                  </a:moveTo>
                  <a:cubicBezTo>
                    <a:pt x="0" y="123571"/>
                    <a:pt x="123571" y="0"/>
                    <a:pt x="276098" y="0"/>
                  </a:cubicBezTo>
                  <a:cubicBezTo>
                    <a:pt x="428625" y="0"/>
                    <a:pt x="552069" y="123571"/>
                    <a:pt x="552069" y="276098"/>
                  </a:cubicBezTo>
                  <a:cubicBezTo>
                    <a:pt x="552069" y="428625"/>
                    <a:pt x="428498" y="552069"/>
                    <a:pt x="276098" y="552069"/>
                  </a:cubicBezTo>
                  <a:cubicBezTo>
                    <a:pt x="123698" y="552069"/>
                    <a:pt x="0" y="428498"/>
                    <a:pt x="0" y="276098"/>
                  </a:cubicBezTo>
                  <a:close/>
                </a:path>
              </a:pathLst>
            </a:custGeom>
            <a:solidFill>
              <a:srgbClr val="0071CE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552124" cy="590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Arial Bold"/>
                </a:rPr>
                <a:t>1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869285" y="9115425"/>
            <a:ext cx="2145686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en-US" sz="1799">
                <a:solidFill>
                  <a:srgbClr val="000000"/>
                </a:solidFill>
                <a:latin typeface="Oswald Bold"/>
              </a:rPr>
              <a:t>Login &amp; select patient</a:t>
            </a:r>
          </a:p>
        </p:txBody>
      </p:sp>
      <p:sp>
        <p:nvSpPr>
          <p:cNvPr id="27" name="AutoShape 27"/>
          <p:cNvSpPr/>
          <p:nvPr/>
        </p:nvSpPr>
        <p:spPr>
          <a:xfrm>
            <a:off x="8398019" y="4272142"/>
            <a:ext cx="383958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8" name="AutoShape 28"/>
          <p:cNvSpPr/>
          <p:nvPr/>
        </p:nvSpPr>
        <p:spPr>
          <a:xfrm flipV="1">
            <a:off x="11461259" y="4272142"/>
            <a:ext cx="383958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9" name="AutoShape 29"/>
          <p:cNvSpPr/>
          <p:nvPr/>
        </p:nvSpPr>
        <p:spPr>
          <a:xfrm>
            <a:off x="14488939" y="4272142"/>
            <a:ext cx="383958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30" name="Group 30"/>
          <p:cNvGrpSpPr/>
          <p:nvPr/>
        </p:nvGrpSpPr>
        <p:grpSpPr>
          <a:xfrm>
            <a:off x="15463298" y="9051254"/>
            <a:ext cx="414093" cy="414093"/>
            <a:chOff x="0" y="0"/>
            <a:chExt cx="552124" cy="55212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52069" cy="552069"/>
            </a:xfrm>
            <a:custGeom>
              <a:avLst/>
              <a:gdLst/>
              <a:ahLst/>
              <a:cxnLst/>
              <a:rect l="l" t="t" r="r" b="b"/>
              <a:pathLst>
                <a:path w="552069" h="552069">
                  <a:moveTo>
                    <a:pt x="0" y="276098"/>
                  </a:moveTo>
                  <a:cubicBezTo>
                    <a:pt x="0" y="123571"/>
                    <a:pt x="123571" y="0"/>
                    <a:pt x="276098" y="0"/>
                  </a:cubicBezTo>
                  <a:cubicBezTo>
                    <a:pt x="428625" y="0"/>
                    <a:pt x="552069" y="123571"/>
                    <a:pt x="552069" y="276098"/>
                  </a:cubicBezTo>
                  <a:cubicBezTo>
                    <a:pt x="552069" y="428625"/>
                    <a:pt x="428498" y="552069"/>
                    <a:pt x="276098" y="552069"/>
                  </a:cubicBezTo>
                  <a:cubicBezTo>
                    <a:pt x="123698" y="552069"/>
                    <a:pt x="0" y="428498"/>
                    <a:pt x="0" y="276098"/>
                  </a:cubicBezTo>
                  <a:close/>
                </a:path>
              </a:pathLst>
            </a:custGeom>
            <a:solidFill>
              <a:srgbClr val="0071CE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552124" cy="590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Arial Bold"/>
                </a:rPr>
                <a:t>5</a:t>
              </a: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"/>
              </a:rPr>
              <a:t>KonnectMD Virtual Healthcare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6172666" y="9099222"/>
            <a:ext cx="211077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en-US" sz="1799">
                <a:solidFill>
                  <a:srgbClr val="041F41"/>
                </a:solidFill>
                <a:latin typeface="Oswald Bold"/>
              </a:rPr>
              <a:t>Meet with the provider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6767597" y="1660446"/>
            <a:ext cx="12323648" cy="8626554"/>
            <a:chOff x="0" y="0"/>
            <a:chExt cx="16431531" cy="11502071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6431531" cy="11502071"/>
            </a:xfrm>
            <a:custGeom>
              <a:avLst/>
              <a:gdLst/>
              <a:ahLst/>
              <a:cxnLst/>
              <a:rect l="l" t="t" r="r" b="b"/>
              <a:pathLst>
                <a:path w="16431531" h="11502071">
                  <a:moveTo>
                    <a:pt x="0" y="0"/>
                  </a:moveTo>
                  <a:lnTo>
                    <a:pt x="16431531" y="0"/>
                  </a:lnTo>
                  <a:lnTo>
                    <a:pt x="16431531" y="11502071"/>
                  </a:lnTo>
                  <a:lnTo>
                    <a:pt x="0" y="11502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37" name="Group 37"/>
          <p:cNvGrpSpPr/>
          <p:nvPr/>
        </p:nvGrpSpPr>
        <p:grpSpPr>
          <a:xfrm>
            <a:off x="10551621" y="1660446"/>
            <a:ext cx="12323648" cy="8626554"/>
            <a:chOff x="0" y="0"/>
            <a:chExt cx="16431531" cy="11502071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6431531" cy="11502071"/>
            </a:xfrm>
            <a:custGeom>
              <a:avLst/>
              <a:gdLst/>
              <a:ahLst/>
              <a:cxnLst/>
              <a:rect l="l" t="t" r="r" b="b"/>
              <a:pathLst>
                <a:path w="16431531" h="11502071">
                  <a:moveTo>
                    <a:pt x="0" y="0"/>
                  </a:moveTo>
                  <a:lnTo>
                    <a:pt x="16431531" y="0"/>
                  </a:lnTo>
                  <a:lnTo>
                    <a:pt x="16431531" y="11502071"/>
                  </a:lnTo>
                  <a:lnTo>
                    <a:pt x="0" y="11502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39" name="TextBox 39"/>
          <p:cNvSpPr txBox="1"/>
          <p:nvPr/>
        </p:nvSpPr>
        <p:spPr>
          <a:xfrm>
            <a:off x="1338652" y="1275336"/>
            <a:ext cx="5627370" cy="53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800">
                <a:solidFill>
                  <a:srgbClr val="EB1A1F"/>
                </a:solidFill>
                <a:latin typeface="Oswald Bold"/>
              </a:rPr>
              <a:t>HOW IT WORKS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1361271" y="2020953"/>
            <a:ext cx="2459421" cy="68580"/>
            <a:chOff x="0" y="0"/>
            <a:chExt cx="3279228" cy="9144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279267" cy="91440"/>
            </a:xfrm>
            <a:custGeom>
              <a:avLst/>
              <a:gdLst/>
              <a:ahLst/>
              <a:cxnLst/>
              <a:rect l="l" t="t" r="r" b="b"/>
              <a:pathLst>
                <a:path w="3279267" h="91440">
                  <a:moveTo>
                    <a:pt x="0" y="0"/>
                  </a:moveTo>
                  <a:lnTo>
                    <a:pt x="3279267" y="0"/>
                  </a:lnTo>
                  <a:lnTo>
                    <a:pt x="3279267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2" name="TextBox 42"/>
          <p:cNvSpPr txBox="1"/>
          <p:nvPr/>
        </p:nvSpPr>
        <p:spPr>
          <a:xfrm>
            <a:off x="14429384" y="187399"/>
            <a:ext cx="3696123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0"/>
              </a:lnSpc>
            </a:pPr>
            <a:r>
              <a:rPr lang="en-US" sz="1275">
                <a:solidFill>
                  <a:srgbClr val="FFFFFF"/>
                </a:solidFill>
                <a:latin typeface="Oswald"/>
              </a:rPr>
              <a:t>Proprietary &amp; Confidential | This Is NOT Insurance.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7310" y="9681998"/>
            <a:ext cx="221520" cy="242388"/>
          </a:xfrm>
          <a:custGeom>
            <a:avLst/>
            <a:gdLst/>
            <a:ahLst/>
            <a:cxnLst/>
            <a:rect l="l" t="t" r="r" b="b"/>
            <a:pathLst>
              <a:path w="221520" h="242388">
                <a:moveTo>
                  <a:pt x="0" y="0"/>
                </a:moveTo>
                <a:lnTo>
                  <a:pt x="221520" y="0"/>
                </a:lnTo>
                <a:lnTo>
                  <a:pt x="221520" y="242387"/>
                </a:lnTo>
                <a:lnTo>
                  <a:pt x="0" y="24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2" r="-1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 Bold"/>
              </a:rPr>
              <a:t>Health &amp; Wellness </a:t>
            </a:r>
          </a:p>
        </p:txBody>
      </p:sp>
      <p:sp>
        <p:nvSpPr>
          <p:cNvPr id="4" name="AutoShape 4"/>
          <p:cNvSpPr/>
          <p:nvPr/>
        </p:nvSpPr>
        <p:spPr>
          <a:xfrm rot="273320">
            <a:off x="931164" y="2517229"/>
            <a:ext cx="959431" cy="0"/>
          </a:xfrm>
          <a:prstGeom prst="line">
            <a:avLst/>
          </a:prstGeom>
          <a:ln w="38100" cap="rnd">
            <a:solidFill>
              <a:srgbClr val="BED3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970779" y="804042"/>
            <a:ext cx="1126035" cy="268012"/>
            <a:chOff x="0" y="0"/>
            <a:chExt cx="1501380" cy="3573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1394" cy="357378"/>
            </a:xfrm>
            <a:custGeom>
              <a:avLst/>
              <a:gdLst/>
              <a:ahLst/>
              <a:cxnLst/>
              <a:rect l="l" t="t" r="r" b="b"/>
              <a:pathLst>
                <a:path w="1501394" h="357378">
                  <a:moveTo>
                    <a:pt x="0" y="0"/>
                  </a:moveTo>
                  <a:lnTo>
                    <a:pt x="1501394" y="0"/>
                  </a:lnTo>
                  <a:lnTo>
                    <a:pt x="1501394" y="357378"/>
                  </a:lnTo>
                  <a:lnTo>
                    <a:pt x="0" y="357378"/>
                  </a:lnTo>
                  <a:close/>
                </a:path>
              </a:pathLst>
            </a:custGeom>
            <a:solidFill>
              <a:srgbClr val="EB148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-21518" y="8474"/>
            <a:ext cx="9137246" cy="10286991"/>
            <a:chOff x="0" y="0"/>
            <a:chExt cx="12182994" cy="137159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182983" cy="13716000"/>
            </a:xfrm>
            <a:custGeom>
              <a:avLst/>
              <a:gdLst/>
              <a:ahLst/>
              <a:cxnLst/>
              <a:rect l="l" t="t" r="r" b="b"/>
              <a:pathLst>
                <a:path w="12182983" h="13716000">
                  <a:moveTo>
                    <a:pt x="0" y="0"/>
                  </a:moveTo>
                  <a:lnTo>
                    <a:pt x="12182983" y="0"/>
                  </a:lnTo>
                  <a:lnTo>
                    <a:pt x="12182983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7E9F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143995" y="530030"/>
            <a:ext cx="9143990" cy="1003083"/>
            <a:chOff x="0" y="0"/>
            <a:chExt cx="12191986" cy="13374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192000" cy="1337437"/>
            </a:xfrm>
            <a:custGeom>
              <a:avLst/>
              <a:gdLst/>
              <a:ahLst/>
              <a:cxnLst/>
              <a:rect l="l" t="t" r="r" b="b"/>
              <a:pathLst>
                <a:path w="12192000" h="1337437">
                  <a:moveTo>
                    <a:pt x="12192000" y="0"/>
                  </a:moveTo>
                  <a:lnTo>
                    <a:pt x="0" y="0"/>
                  </a:lnTo>
                  <a:lnTo>
                    <a:pt x="0" y="1337437"/>
                  </a:lnTo>
                  <a:lnTo>
                    <a:pt x="12192000" y="1337437"/>
                  </a:lnTo>
                  <a:close/>
                </a:path>
              </a:pathLst>
            </a:custGeom>
            <a:solidFill>
              <a:srgbClr val="0170B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2191986" cy="1337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FFFFF"/>
                  </a:solidFill>
                  <a:latin typeface="Oswald Bold"/>
                </a:rPr>
                <a:t>Key Features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8553372" y="509699"/>
            <a:ext cx="1124712" cy="1124712"/>
          </a:xfrm>
          <a:custGeom>
            <a:avLst/>
            <a:gdLst/>
            <a:ahLst/>
            <a:cxnLst/>
            <a:rect l="l" t="t" r="r" b="b"/>
            <a:pathLst>
              <a:path w="1124712" h="1124712">
                <a:moveTo>
                  <a:pt x="0" y="0"/>
                </a:moveTo>
                <a:lnTo>
                  <a:pt x="1124712" y="0"/>
                </a:lnTo>
                <a:lnTo>
                  <a:pt x="1124712" y="1124712"/>
                </a:lnTo>
                <a:lnTo>
                  <a:pt x="0" y="1124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8664416" y="561479"/>
            <a:ext cx="961888" cy="96188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BA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3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61271" y="2020953"/>
            <a:ext cx="2459421" cy="68580"/>
            <a:chOff x="0" y="0"/>
            <a:chExt cx="3279228" cy="914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79267" cy="91440"/>
            </a:xfrm>
            <a:custGeom>
              <a:avLst/>
              <a:gdLst/>
              <a:ahLst/>
              <a:cxnLst/>
              <a:rect l="l" t="t" r="r" b="b"/>
              <a:pathLst>
                <a:path w="3279267" h="91440">
                  <a:moveTo>
                    <a:pt x="0" y="0"/>
                  </a:moveTo>
                  <a:lnTo>
                    <a:pt x="3279267" y="0"/>
                  </a:lnTo>
                  <a:lnTo>
                    <a:pt x="3279267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13294B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9746417" y="2444955"/>
            <a:ext cx="954319" cy="721002"/>
          </a:xfrm>
          <a:custGeom>
            <a:avLst/>
            <a:gdLst/>
            <a:ahLst/>
            <a:cxnLst/>
            <a:rect l="l" t="t" r="r" b="b"/>
            <a:pathLst>
              <a:path w="954319" h="721002">
                <a:moveTo>
                  <a:pt x="0" y="0"/>
                </a:moveTo>
                <a:lnTo>
                  <a:pt x="954320" y="0"/>
                </a:lnTo>
                <a:lnTo>
                  <a:pt x="954320" y="721002"/>
                </a:lnTo>
                <a:lnTo>
                  <a:pt x="0" y="7210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AutoShape 19"/>
          <p:cNvSpPr/>
          <p:nvPr/>
        </p:nvSpPr>
        <p:spPr>
          <a:xfrm>
            <a:off x="10912857" y="2214869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10925328" y="3972228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14673266" y="2214869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14683196" y="3972228"/>
            <a:ext cx="0" cy="1181175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10931907" y="6859133"/>
            <a:ext cx="2946" cy="1202254"/>
          </a:xfrm>
          <a:prstGeom prst="line">
            <a:avLst/>
          </a:prstGeom>
          <a:ln w="19050" cap="rnd">
            <a:solidFill>
              <a:srgbClr val="64646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 flipV="1">
            <a:off x="9626304" y="6315226"/>
            <a:ext cx="8230569" cy="0"/>
          </a:xfrm>
          <a:prstGeom prst="line">
            <a:avLst/>
          </a:prstGeom>
          <a:ln w="28575" cap="rnd">
            <a:solidFill>
              <a:srgbClr val="E64B4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5" name="Group 25"/>
          <p:cNvGrpSpPr/>
          <p:nvPr/>
        </p:nvGrpSpPr>
        <p:grpSpPr>
          <a:xfrm>
            <a:off x="11430588" y="5871885"/>
            <a:ext cx="4622001" cy="987248"/>
            <a:chOff x="0" y="0"/>
            <a:chExt cx="6162668" cy="131633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162675" cy="1316325"/>
            </a:xfrm>
            <a:custGeom>
              <a:avLst/>
              <a:gdLst/>
              <a:ahLst/>
              <a:cxnLst/>
              <a:rect l="l" t="t" r="r" b="b"/>
              <a:pathLst>
                <a:path w="6162675" h="1316325">
                  <a:moveTo>
                    <a:pt x="0" y="0"/>
                  </a:moveTo>
                  <a:lnTo>
                    <a:pt x="6162675" y="0"/>
                  </a:lnTo>
                  <a:lnTo>
                    <a:pt x="6162675" y="1316325"/>
                  </a:lnTo>
                  <a:lnTo>
                    <a:pt x="0" y="131632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38100"/>
              <a:ext cx="6162668" cy="1131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04"/>
                </a:lnSpc>
              </a:pPr>
              <a:r>
                <a:rPr lang="en-US" sz="3800">
                  <a:solidFill>
                    <a:srgbClr val="0170BA"/>
                  </a:solidFill>
                  <a:latin typeface="Oswald"/>
                </a:rPr>
                <a:t>Commonly Used For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8934425" y="750481"/>
            <a:ext cx="362607" cy="562181"/>
          </a:xfrm>
          <a:custGeom>
            <a:avLst/>
            <a:gdLst/>
            <a:ahLst/>
            <a:cxnLst/>
            <a:rect l="l" t="t" r="r" b="b"/>
            <a:pathLst>
              <a:path w="362607" h="562181">
                <a:moveTo>
                  <a:pt x="0" y="0"/>
                </a:moveTo>
                <a:lnTo>
                  <a:pt x="362606" y="0"/>
                </a:lnTo>
                <a:lnTo>
                  <a:pt x="362606" y="562180"/>
                </a:lnTo>
                <a:lnTo>
                  <a:pt x="0" y="5621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361271" y="938048"/>
            <a:ext cx="3859035" cy="864486"/>
          </a:xfrm>
          <a:custGeom>
            <a:avLst/>
            <a:gdLst/>
            <a:ahLst/>
            <a:cxnLst/>
            <a:rect l="l" t="t" r="r" b="b"/>
            <a:pathLst>
              <a:path w="3859035" h="864486">
                <a:moveTo>
                  <a:pt x="0" y="0"/>
                </a:moveTo>
                <a:lnTo>
                  <a:pt x="3859035" y="0"/>
                </a:lnTo>
                <a:lnTo>
                  <a:pt x="3859035" y="864486"/>
                </a:lnTo>
                <a:lnTo>
                  <a:pt x="0" y="8644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56" r="-356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9975392" y="4194848"/>
            <a:ext cx="669034" cy="775691"/>
          </a:xfrm>
          <a:custGeom>
            <a:avLst/>
            <a:gdLst/>
            <a:ahLst/>
            <a:cxnLst/>
            <a:rect l="l" t="t" r="r" b="b"/>
            <a:pathLst>
              <a:path w="669034" h="775691">
                <a:moveTo>
                  <a:pt x="0" y="0"/>
                </a:moveTo>
                <a:lnTo>
                  <a:pt x="669033" y="0"/>
                </a:lnTo>
                <a:lnTo>
                  <a:pt x="669033" y="775691"/>
                </a:lnTo>
                <a:lnTo>
                  <a:pt x="0" y="7756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3856475" y="2490655"/>
            <a:ext cx="598121" cy="629601"/>
          </a:xfrm>
          <a:custGeom>
            <a:avLst/>
            <a:gdLst/>
            <a:ahLst/>
            <a:cxnLst/>
            <a:rect l="l" t="t" r="r" b="b"/>
            <a:pathLst>
              <a:path w="598121" h="629601">
                <a:moveTo>
                  <a:pt x="0" y="0"/>
                </a:moveTo>
                <a:lnTo>
                  <a:pt x="598121" y="0"/>
                </a:lnTo>
                <a:lnTo>
                  <a:pt x="598121" y="629602"/>
                </a:lnTo>
                <a:lnTo>
                  <a:pt x="0" y="6296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606478" y="4194848"/>
            <a:ext cx="848117" cy="767932"/>
          </a:xfrm>
          <a:custGeom>
            <a:avLst/>
            <a:gdLst/>
            <a:ahLst/>
            <a:cxnLst/>
            <a:rect l="l" t="t" r="r" b="b"/>
            <a:pathLst>
              <a:path w="848117" h="767932">
                <a:moveTo>
                  <a:pt x="0" y="0"/>
                </a:moveTo>
                <a:lnTo>
                  <a:pt x="848118" y="0"/>
                </a:lnTo>
                <a:lnTo>
                  <a:pt x="848118" y="767932"/>
                </a:lnTo>
                <a:lnTo>
                  <a:pt x="0" y="7679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0133169" y="7143240"/>
            <a:ext cx="353478" cy="634042"/>
          </a:xfrm>
          <a:custGeom>
            <a:avLst/>
            <a:gdLst/>
            <a:ahLst/>
            <a:cxnLst/>
            <a:rect l="l" t="t" r="r" b="b"/>
            <a:pathLst>
              <a:path w="353478" h="634042">
                <a:moveTo>
                  <a:pt x="0" y="0"/>
                </a:moveTo>
                <a:lnTo>
                  <a:pt x="353479" y="0"/>
                </a:lnTo>
                <a:lnTo>
                  <a:pt x="353479" y="634041"/>
                </a:lnTo>
                <a:lnTo>
                  <a:pt x="0" y="63404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11151274" y="4120731"/>
            <a:ext cx="216329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"/>
              </a:rPr>
              <a:t>Patients can pickup  acute </a:t>
            </a:r>
            <a:r>
              <a:rPr lang="en-US" sz="2100">
                <a:solidFill>
                  <a:srgbClr val="000000"/>
                </a:solidFill>
                <a:latin typeface="Oswald Bold"/>
              </a:rPr>
              <a:t>meds from any pharmacy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903849" y="2351934"/>
            <a:ext cx="2255711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 Bold"/>
              </a:rPr>
              <a:t>Lowest priced insulin </a:t>
            </a:r>
            <a:r>
              <a:rPr lang="en-US" sz="2100">
                <a:solidFill>
                  <a:srgbClr val="000000"/>
                </a:solidFill>
                <a:latin typeface="Oswald"/>
              </a:rPr>
              <a:t>at $19.88 per vial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28700" y="2444955"/>
            <a:ext cx="7164214" cy="613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79"/>
              </a:lnSpc>
            </a:pPr>
            <a:r>
              <a:rPr lang="en-US" sz="2899">
                <a:solidFill>
                  <a:srgbClr val="000000"/>
                </a:solidFill>
                <a:latin typeface="Oswald"/>
              </a:rPr>
              <a:t>(FREE BENEFIT)</a:t>
            </a:r>
          </a:p>
          <a:p>
            <a:pPr>
              <a:lnSpc>
                <a:spcPts val="3479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  <a:p>
            <a:pPr marL="626107" lvl="1" indent="-313054">
              <a:lnSpc>
                <a:spcPts val="347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swald"/>
              </a:rPr>
              <a:t>Digital drug savings card that can be used for </a:t>
            </a:r>
            <a:r>
              <a:rPr lang="en-US" sz="2899">
                <a:solidFill>
                  <a:srgbClr val="000000"/>
                </a:solidFill>
                <a:latin typeface="Oswald Bold"/>
              </a:rPr>
              <a:t>discounts of up to 80%</a:t>
            </a:r>
            <a:r>
              <a:rPr lang="en-US" sz="2899">
                <a:solidFill>
                  <a:srgbClr val="000000"/>
                </a:solidFill>
                <a:latin typeface="Oswald"/>
              </a:rPr>
              <a:t> on most Rx drugs.</a:t>
            </a:r>
          </a:p>
          <a:p>
            <a:pPr>
              <a:lnSpc>
                <a:spcPts val="3479"/>
              </a:lnSpc>
            </a:pPr>
            <a:endParaRPr lang="en-US" sz="2899">
              <a:solidFill>
                <a:srgbClr val="000000"/>
              </a:solidFill>
              <a:latin typeface="Oswald"/>
            </a:endParaRPr>
          </a:p>
          <a:p>
            <a:pPr>
              <a:lnSpc>
                <a:spcPts val="3479"/>
              </a:lnSpc>
            </a:pPr>
            <a:r>
              <a:rPr lang="en-US" sz="2899">
                <a:solidFill>
                  <a:srgbClr val="E92229"/>
                </a:solidFill>
                <a:latin typeface="Oswald"/>
              </a:rPr>
              <a:t>(UPGRADED RX BENEFIT)</a:t>
            </a:r>
          </a:p>
          <a:p>
            <a:pPr>
              <a:lnSpc>
                <a:spcPts val="3479"/>
              </a:lnSpc>
            </a:pPr>
            <a:endParaRPr lang="en-US" sz="2899">
              <a:solidFill>
                <a:srgbClr val="E92229"/>
              </a:solidFill>
              <a:latin typeface="Oswald"/>
            </a:endParaRPr>
          </a:p>
          <a:p>
            <a:pPr marL="524825" lvl="1" indent="-262413">
              <a:lnSpc>
                <a:spcPts val="3479"/>
              </a:lnSpc>
              <a:buFont typeface="Arial"/>
              <a:buChar char="•"/>
            </a:pPr>
            <a:r>
              <a:rPr lang="en-US" sz="2899">
                <a:solidFill>
                  <a:srgbClr val="EB1A1F"/>
                </a:solidFill>
                <a:latin typeface="Oswald"/>
              </a:rPr>
              <a:t>Acute/Immediate Need:</a:t>
            </a:r>
            <a:r>
              <a:rPr lang="en-US" sz="2899">
                <a:solidFill>
                  <a:srgbClr val="EB1A1F"/>
                </a:solidFill>
                <a:latin typeface="Oswald Bold"/>
              </a:rPr>
              <a:t> Pick up the top 125 most prescribed acute medications</a:t>
            </a:r>
            <a:r>
              <a:rPr lang="en-US" sz="2899">
                <a:solidFill>
                  <a:srgbClr val="EB1A1F"/>
                </a:solidFill>
                <a:latin typeface="Oswald"/>
              </a:rPr>
              <a:t> for up to a 21-day supply at NO COST.</a:t>
            </a:r>
          </a:p>
          <a:p>
            <a:pPr>
              <a:lnSpc>
                <a:spcPts val="3479"/>
              </a:lnSpc>
            </a:pPr>
            <a:endParaRPr lang="en-US" sz="2899">
              <a:solidFill>
                <a:srgbClr val="EB1A1F"/>
              </a:solidFill>
              <a:latin typeface="Oswald"/>
            </a:endParaRPr>
          </a:p>
          <a:p>
            <a:pPr marL="524825" lvl="1" indent="-262413" algn="l">
              <a:lnSpc>
                <a:spcPts val="3479"/>
              </a:lnSpc>
              <a:buFont typeface="Arial"/>
              <a:buChar char="•"/>
            </a:pPr>
            <a:r>
              <a:rPr lang="en-US" sz="2899">
                <a:solidFill>
                  <a:srgbClr val="EB1A1F"/>
                </a:solidFill>
                <a:latin typeface="Oswald"/>
              </a:rPr>
              <a:t>Chronic/Maintenance Need:</a:t>
            </a:r>
            <a:r>
              <a:rPr lang="en-US" sz="2899">
                <a:solidFill>
                  <a:srgbClr val="EB1A1F"/>
                </a:solidFill>
                <a:latin typeface="Oswald Bold"/>
              </a:rPr>
              <a:t> Access the top 480 most prescribed chronic meds</a:t>
            </a:r>
            <a:r>
              <a:rPr lang="en-US" sz="2899">
                <a:solidFill>
                  <a:srgbClr val="EB1A1F"/>
                </a:solidFill>
                <a:latin typeface="Oswald"/>
              </a:rPr>
              <a:t>- 90-day supply, home delivered at NO COST.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"/>
              </a:rPr>
              <a:t>KonnectMD Virtual Healthcare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138096" y="2356369"/>
            <a:ext cx="2176471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"/>
              </a:rPr>
              <a:t>Available </a:t>
            </a:r>
            <a:r>
              <a:rPr lang="en-US" sz="2100">
                <a:solidFill>
                  <a:srgbClr val="000000"/>
                </a:solidFill>
                <a:latin typeface="Oswald Bold"/>
              </a:rPr>
              <a:t>nationwide</a:t>
            </a:r>
            <a:r>
              <a:rPr lang="en-US" sz="2100">
                <a:solidFill>
                  <a:srgbClr val="000000"/>
                </a:solidFill>
                <a:latin typeface="Oswald"/>
              </a:rPr>
              <a:t>        (all 50 states)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164925" y="6906758"/>
            <a:ext cx="3289670" cy="1886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Allergies</a:t>
            </a:r>
          </a:p>
          <a:p>
            <a:pPr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Antibiotics</a:t>
            </a:r>
          </a:p>
          <a:p>
            <a:pPr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Antifungals</a:t>
            </a:r>
          </a:p>
          <a:p>
            <a:pPr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Antihistamines</a:t>
            </a:r>
          </a:p>
          <a:p>
            <a:pPr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Anti-inflammatory</a:t>
            </a:r>
          </a:p>
          <a:p>
            <a:pPr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Antivirals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Asthma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901720" y="6906758"/>
            <a:ext cx="3289670" cy="1886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Cardiac/Hypertension</a:t>
            </a:r>
          </a:p>
          <a:p>
            <a:pPr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Cholesterol</a:t>
            </a:r>
          </a:p>
          <a:p>
            <a:pPr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Diabetes</a:t>
            </a:r>
          </a:p>
          <a:p>
            <a:pPr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Men's Health</a:t>
            </a:r>
          </a:p>
          <a:p>
            <a:pPr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Mental Health</a:t>
            </a:r>
          </a:p>
          <a:p>
            <a:pPr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Muscle Relaxants</a:t>
            </a:r>
          </a:p>
          <a:p>
            <a:pPr algn="l">
              <a:lnSpc>
                <a:spcPts val="2111"/>
              </a:lnSpc>
            </a:pPr>
            <a:r>
              <a:rPr lang="en-US" sz="2199">
                <a:solidFill>
                  <a:srgbClr val="000000"/>
                </a:solidFill>
                <a:latin typeface="Oswald"/>
              </a:rPr>
              <a:t>And more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4907308" y="4114760"/>
            <a:ext cx="244694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Oswald"/>
              </a:rPr>
              <a:t>Chronic meds are </a:t>
            </a:r>
            <a:r>
              <a:rPr lang="en-US" sz="2100">
                <a:solidFill>
                  <a:srgbClr val="000000"/>
                </a:solidFill>
                <a:latin typeface="Oswald Bold"/>
              </a:rPr>
              <a:t>home delivered</a:t>
            </a:r>
            <a:r>
              <a:rPr lang="en-US" sz="2100">
                <a:solidFill>
                  <a:srgbClr val="000000"/>
                </a:solidFill>
                <a:latin typeface="Oswald"/>
              </a:rPr>
              <a:t> in a 90 Day Supply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429384" y="187399"/>
            <a:ext cx="3696123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0"/>
              </a:lnSpc>
            </a:pPr>
            <a:r>
              <a:rPr lang="en-US" sz="1275">
                <a:solidFill>
                  <a:srgbClr val="0171BA"/>
                </a:solidFill>
                <a:latin typeface="Oswald"/>
              </a:rPr>
              <a:t>Proprietary &amp; Confidential | This Is NOT Insurance.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575377" y="-11304525"/>
            <a:ext cx="9137246" cy="19591936"/>
            <a:chOff x="0" y="0"/>
            <a:chExt cx="12182994" cy="261225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82983" cy="26122595"/>
            </a:xfrm>
            <a:custGeom>
              <a:avLst/>
              <a:gdLst/>
              <a:ahLst/>
              <a:cxnLst/>
              <a:rect l="l" t="t" r="r" b="b"/>
              <a:pathLst>
                <a:path w="12182983" h="26122595">
                  <a:moveTo>
                    <a:pt x="0" y="0"/>
                  </a:moveTo>
                  <a:lnTo>
                    <a:pt x="12182983" y="0"/>
                  </a:lnTo>
                  <a:lnTo>
                    <a:pt x="12182983" y="26122595"/>
                  </a:lnTo>
                  <a:lnTo>
                    <a:pt x="0" y="26122595"/>
                  </a:lnTo>
                  <a:close/>
                </a:path>
              </a:pathLst>
            </a:custGeom>
            <a:solidFill>
              <a:srgbClr val="13294B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361271" y="2100688"/>
            <a:ext cx="14531753" cy="60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39"/>
              </a:lnSpc>
            </a:pPr>
            <a:r>
              <a:rPr lang="en-US" sz="2450">
                <a:solidFill>
                  <a:srgbClr val="FFFFFF"/>
                </a:solidFill>
                <a:latin typeface="Oswald"/>
              </a:rPr>
              <a:t>Members Can Access These Top Meds +600 More for $0 Cost!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4994" y="3431540"/>
            <a:ext cx="1947238" cy="4920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ACYCLOVIR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ALLOPURINOL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AMITRITYLINE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EB1A1F"/>
                </a:solidFill>
                <a:latin typeface="Oswald"/>
              </a:rPr>
              <a:t>AMLODIPINE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AMOXICILLIN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ANASTRAZOLE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ATENOLOL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E92229"/>
                </a:solidFill>
                <a:latin typeface="Oswald"/>
              </a:rPr>
              <a:t>ATORVASTATIN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AZITHROMYCIN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AMLODIPINE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555444" y="3431540"/>
            <a:ext cx="2373091" cy="4920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BUPROPION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CARVEDILOL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CEFDINIR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CELECOXIB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CEPHALEXIN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EB1A1F"/>
                </a:solidFill>
                <a:latin typeface="Oswald"/>
              </a:rPr>
              <a:t>CIPROFLOXACIN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CITALOPRAM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CLOPIDOGREL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CYCLOBENZAPRINE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DICLOFENAC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31284" y="3431540"/>
            <a:ext cx="1958639" cy="4920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DILTIAZEM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DOXYCYCLINE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DULOXETINE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ESCITALOPRAM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ESTRADIOL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EZETIMIBE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FENOFIBRATE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FINASTERIDE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E92229"/>
                </a:solidFill>
                <a:latin typeface="Oswald"/>
              </a:rPr>
              <a:t>FLUCONAZOLE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FLUOXETINE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90334" y="3431540"/>
            <a:ext cx="2113858" cy="4920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GLIMEPIRIDE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GLIPIZIDE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HYDRALAZINE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IBUPROFEN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LAMOTRIGINE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EB1A1F"/>
                </a:solidFill>
                <a:latin typeface="Oswald"/>
              </a:rPr>
              <a:t>LEVOTHYROXINE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LIOTHYRONINE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EB1A1F"/>
                </a:solidFill>
                <a:latin typeface="Oswald"/>
              </a:rPr>
              <a:t>LISINOPRIL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LISINOPRIL/HCTZ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E92229"/>
                </a:solidFill>
                <a:latin typeface="Oswald"/>
              </a:rPr>
              <a:t>LOSARTAN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560533" y="3431540"/>
            <a:ext cx="2065853" cy="4920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MELOXICAM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E92229"/>
                </a:solidFill>
                <a:latin typeface="Oswald"/>
              </a:rPr>
              <a:t>METFORMIN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METHOTREXATE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METOPROLOL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MONTELUKAST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E92229"/>
                </a:solidFill>
                <a:latin typeface="Oswald"/>
              </a:rPr>
              <a:t>OMEPRAZOLE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PANTOPRAZOLE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PAROXETINE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PRAVASTATIN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PROGESTERONE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564084" y="3431540"/>
            <a:ext cx="2080854" cy="4920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ROSUVASTATIN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SERTRALINE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SIMVASTATIN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SILDENAFIL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TAMSULOSIN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E92229"/>
                </a:solidFill>
                <a:latin typeface="Oswald"/>
              </a:rPr>
              <a:t>TRAMADOL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TRAZODONE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TRIAMCINOLONE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VALACYCLOVIR</a:t>
            </a:r>
          </a:p>
          <a:p>
            <a:pPr marL="341497" lvl="1" indent="-170749" algn="l">
              <a:lnSpc>
                <a:spcPts val="3914"/>
              </a:lnSpc>
              <a:buFont typeface="Arial"/>
              <a:buChar char="•"/>
            </a:pPr>
            <a:r>
              <a:rPr lang="en-US" sz="2174">
                <a:solidFill>
                  <a:srgbClr val="000000"/>
                </a:solidFill>
                <a:latin typeface="Oswald"/>
              </a:rPr>
              <a:t>VENLAFAXINE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78124" y="8621566"/>
            <a:ext cx="14531753" cy="588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3"/>
              </a:lnSpc>
            </a:pPr>
            <a:r>
              <a:rPr lang="en-US" sz="2350" u="sng">
                <a:solidFill>
                  <a:srgbClr val="EB1A1F"/>
                </a:solidFill>
                <a:latin typeface="Oswald Medium Italics"/>
                <a:hlinkClick r:id="rId2" tooltip="https://www.konnectmd.com/rx"/>
              </a:rPr>
              <a:t>View &amp; Download Our Full List On Our Website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"/>
              </a:rPr>
              <a:t>KonnectMD Virtual Healthcare</a:t>
            </a:r>
          </a:p>
        </p:txBody>
      </p:sp>
      <p:sp>
        <p:nvSpPr>
          <p:cNvPr id="13" name="Freeform 13"/>
          <p:cNvSpPr/>
          <p:nvPr/>
        </p:nvSpPr>
        <p:spPr>
          <a:xfrm>
            <a:off x="1361271" y="938048"/>
            <a:ext cx="3859035" cy="864486"/>
          </a:xfrm>
          <a:custGeom>
            <a:avLst/>
            <a:gdLst/>
            <a:ahLst/>
            <a:cxnLst/>
            <a:rect l="l" t="t" r="r" b="b"/>
            <a:pathLst>
              <a:path w="3859035" h="864486">
                <a:moveTo>
                  <a:pt x="0" y="0"/>
                </a:moveTo>
                <a:lnTo>
                  <a:pt x="3859035" y="0"/>
                </a:lnTo>
                <a:lnTo>
                  <a:pt x="3859035" y="864486"/>
                </a:lnTo>
                <a:lnTo>
                  <a:pt x="0" y="8644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6" r="-356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61271" y="2020953"/>
            <a:ext cx="2459421" cy="68580"/>
            <a:chOff x="0" y="0"/>
            <a:chExt cx="3279228" cy="914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279267" cy="91440"/>
            </a:xfrm>
            <a:custGeom>
              <a:avLst/>
              <a:gdLst/>
              <a:ahLst/>
              <a:cxnLst/>
              <a:rect l="l" t="t" r="r" b="b"/>
              <a:pathLst>
                <a:path w="3279267" h="91440">
                  <a:moveTo>
                    <a:pt x="0" y="0"/>
                  </a:moveTo>
                  <a:lnTo>
                    <a:pt x="3279267" y="0"/>
                  </a:lnTo>
                  <a:lnTo>
                    <a:pt x="3279267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4429384" y="187399"/>
            <a:ext cx="3696123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0"/>
              </a:lnSpc>
            </a:pPr>
            <a:r>
              <a:rPr lang="en-US" sz="1275">
                <a:solidFill>
                  <a:srgbClr val="FFFFFF"/>
                </a:solidFill>
                <a:latin typeface="Oswald"/>
              </a:rPr>
              <a:t>Proprietary &amp; Confidential | This Is NOT Insurance.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7310" y="9681998"/>
            <a:ext cx="221520" cy="242388"/>
          </a:xfrm>
          <a:custGeom>
            <a:avLst/>
            <a:gdLst/>
            <a:ahLst/>
            <a:cxnLst/>
            <a:rect l="l" t="t" r="r" b="b"/>
            <a:pathLst>
              <a:path w="221520" h="242388">
                <a:moveTo>
                  <a:pt x="0" y="0"/>
                </a:moveTo>
                <a:lnTo>
                  <a:pt x="221520" y="0"/>
                </a:lnTo>
                <a:lnTo>
                  <a:pt x="221520" y="242387"/>
                </a:lnTo>
                <a:lnTo>
                  <a:pt x="0" y="24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2" r="-1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 Bold"/>
              </a:rPr>
              <a:t>Health &amp; Wellness</a:t>
            </a:r>
          </a:p>
        </p:txBody>
      </p:sp>
      <p:sp>
        <p:nvSpPr>
          <p:cNvPr id="4" name="Freeform 4"/>
          <p:cNvSpPr/>
          <p:nvPr/>
        </p:nvSpPr>
        <p:spPr>
          <a:xfrm>
            <a:off x="1157310" y="9681998"/>
            <a:ext cx="221520" cy="242388"/>
          </a:xfrm>
          <a:custGeom>
            <a:avLst/>
            <a:gdLst/>
            <a:ahLst/>
            <a:cxnLst/>
            <a:rect l="l" t="t" r="r" b="b"/>
            <a:pathLst>
              <a:path w="221520" h="242388">
                <a:moveTo>
                  <a:pt x="0" y="0"/>
                </a:moveTo>
                <a:lnTo>
                  <a:pt x="221520" y="0"/>
                </a:lnTo>
                <a:lnTo>
                  <a:pt x="221520" y="242387"/>
                </a:lnTo>
                <a:lnTo>
                  <a:pt x="0" y="24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2" r="-122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71604" y="1681959"/>
            <a:ext cx="2459421" cy="68580"/>
            <a:chOff x="0" y="0"/>
            <a:chExt cx="3279228" cy="914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79267" cy="91440"/>
            </a:xfrm>
            <a:custGeom>
              <a:avLst/>
              <a:gdLst/>
              <a:ahLst/>
              <a:cxnLst/>
              <a:rect l="l" t="t" r="r" b="b"/>
              <a:pathLst>
                <a:path w="3279267" h="91440">
                  <a:moveTo>
                    <a:pt x="0" y="0"/>
                  </a:moveTo>
                  <a:lnTo>
                    <a:pt x="3279267" y="0"/>
                  </a:lnTo>
                  <a:lnTo>
                    <a:pt x="3279267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5743288" cy="10287000"/>
            <a:chOff x="0" y="0"/>
            <a:chExt cx="7657718" cy="13716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657719" cy="13716000"/>
            </a:xfrm>
            <a:custGeom>
              <a:avLst/>
              <a:gdLst/>
              <a:ahLst/>
              <a:cxnLst/>
              <a:rect l="l" t="t" r="r" b="b"/>
              <a:pathLst>
                <a:path w="7657719" h="13716000">
                  <a:moveTo>
                    <a:pt x="0" y="0"/>
                  </a:moveTo>
                  <a:lnTo>
                    <a:pt x="7657719" y="0"/>
                  </a:lnTo>
                  <a:lnTo>
                    <a:pt x="7657719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3294B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2573002" y="1423368"/>
            <a:ext cx="5651847" cy="67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</a:pPr>
            <a:r>
              <a:rPr lang="en-US" sz="4800">
                <a:solidFill>
                  <a:srgbClr val="FFFFFF"/>
                </a:solidFill>
                <a:latin typeface="Oswald Bold"/>
              </a:rPr>
              <a:t>Provider Team</a:t>
            </a:r>
          </a:p>
        </p:txBody>
      </p:sp>
      <p:sp>
        <p:nvSpPr>
          <p:cNvPr id="10" name="AutoShape 10"/>
          <p:cNvSpPr/>
          <p:nvPr/>
        </p:nvSpPr>
        <p:spPr>
          <a:xfrm>
            <a:off x="1310781" y="2899256"/>
            <a:ext cx="2520245" cy="0"/>
          </a:xfrm>
          <a:prstGeom prst="line">
            <a:avLst/>
          </a:prstGeom>
          <a:ln w="38100" cap="rnd">
            <a:solidFill>
              <a:srgbClr val="EB1A1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5743290" y="1097126"/>
            <a:ext cx="11168349" cy="1783080"/>
            <a:chOff x="0" y="0"/>
            <a:chExt cx="14891132" cy="23774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891131" cy="2377440"/>
            </a:xfrm>
            <a:custGeom>
              <a:avLst/>
              <a:gdLst/>
              <a:ahLst/>
              <a:cxnLst/>
              <a:rect l="l" t="t" r="r" b="b"/>
              <a:pathLst>
                <a:path w="14891131" h="2377440">
                  <a:moveTo>
                    <a:pt x="0" y="0"/>
                  </a:moveTo>
                  <a:lnTo>
                    <a:pt x="14891131" y="0"/>
                  </a:lnTo>
                  <a:lnTo>
                    <a:pt x="14891131" y="2377440"/>
                  </a:lnTo>
                  <a:lnTo>
                    <a:pt x="0" y="2377440"/>
                  </a:lnTo>
                  <a:close/>
                </a:path>
              </a:pathLst>
            </a:custGeom>
            <a:solidFill>
              <a:srgbClr val="EA1C22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5743290" y="3198231"/>
            <a:ext cx="11168349" cy="1783080"/>
            <a:chOff x="0" y="0"/>
            <a:chExt cx="14891132" cy="23774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91131" cy="2377440"/>
            </a:xfrm>
            <a:custGeom>
              <a:avLst/>
              <a:gdLst/>
              <a:ahLst/>
              <a:cxnLst/>
              <a:rect l="l" t="t" r="r" b="b"/>
              <a:pathLst>
                <a:path w="14891131" h="2377440">
                  <a:moveTo>
                    <a:pt x="0" y="0"/>
                  </a:moveTo>
                  <a:lnTo>
                    <a:pt x="14891131" y="0"/>
                  </a:lnTo>
                  <a:lnTo>
                    <a:pt x="14891131" y="2377440"/>
                  </a:lnTo>
                  <a:lnTo>
                    <a:pt x="0" y="2377440"/>
                  </a:lnTo>
                  <a:close/>
                </a:path>
              </a:pathLst>
            </a:custGeom>
            <a:solidFill>
              <a:srgbClr val="2F86F2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5738856" y="5300906"/>
            <a:ext cx="11172782" cy="1783080"/>
            <a:chOff x="0" y="0"/>
            <a:chExt cx="14897042" cy="23774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897100" cy="2377440"/>
            </a:xfrm>
            <a:custGeom>
              <a:avLst/>
              <a:gdLst/>
              <a:ahLst/>
              <a:cxnLst/>
              <a:rect l="l" t="t" r="r" b="b"/>
              <a:pathLst>
                <a:path w="14897100" h="2377440">
                  <a:moveTo>
                    <a:pt x="0" y="0"/>
                  </a:moveTo>
                  <a:lnTo>
                    <a:pt x="14897100" y="0"/>
                  </a:lnTo>
                  <a:lnTo>
                    <a:pt x="14897100" y="2377440"/>
                  </a:lnTo>
                  <a:lnTo>
                    <a:pt x="0" y="2377440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0580230" y="7772853"/>
            <a:ext cx="5651847" cy="830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1"/>
              </a:lnSpc>
            </a:pPr>
            <a:r>
              <a:rPr lang="en-US" sz="2400">
                <a:solidFill>
                  <a:srgbClr val="535353"/>
                </a:solidFill>
                <a:latin typeface="Oswald"/>
              </a:rPr>
              <a:t>For a happier, healthier, productive and present workforce.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5885550" y="1097910"/>
            <a:ext cx="1781513" cy="1781512"/>
            <a:chOff x="0" y="0"/>
            <a:chExt cx="2375350" cy="237535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75408" cy="2375408"/>
            </a:xfrm>
            <a:custGeom>
              <a:avLst/>
              <a:gdLst/>
              <a:ahLst/>
              <a:cxnLst/>
              <a:rect l="l" t="t" r="r" b="b"/>
              <a:pathLst>
                <a:path w="2375408" h="2375408">
                  <a:moveTo>
                    <a:pt x="0" y="1187704"/>
                  </a:moveTo>
                  <a:cubicBezTo>
                    <a:pt x="0" y="531749"/>
                    <a:pt x="531749" y="0"/>
                    <a:pt x="1187704" y="0"/>
                  </a:cubicBezTo>
                  <a:cubicBezTo>
                    <a:pt x="1843659" y="0"/>
                    <a:pt x="2375408" y="531749"/>
                    <a:pt x="2375408" y="1187704"/>
                  </a:cubicBezTo>
                  <a:cubicBezTo>
                    <a:pt x="2375408" y="1843659"/>
                    <a:pt x="1843659" y="2375408"/>
                    <a:pt x="1187704" y="2375408"/>
                  </a:cubicBezTo>
                  <a:cubicBezTo>
                    <a:pt x="531749" y="2375408"/>
                    <a:pt x="0" y="1843659"/>
                    <a:pt x="0" y="1187704"/>
                  </a:cubicBezTo>
                  <a:close/>
                </a:path>
              </a:pathLst>
            </a:custGeom>
            <a:solidFill>
              <a:srgbClr val="13294B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5885550" y="3197972"/>
            <a:ext cx="1784647" cy="1784647"/>
            <a:chOff x="0" y="0"/>
            <a:chExt cx="2379530" cy="237953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79472" cy="2379472"/>
            </a:xfrm>
            <a:custGeom>
              <a:avLst/>
              <a:gdLst/>
              <a:ahLst/>
              <a:cxnLst/>
              <a:rect l="l" t="t" r="r" b="b"/>
              <a:pathLst>
                <a:path w="2379472" h="2379472">
                  <a:moveTo>
                    <a:pt x="0" y="1189736"/>
                  </a:moveTo>
                  <a:cubicBezTo>
                    <a:pt x="0" y="532638"/>
                    <a:pt x="532638" y="0"/>
                    <a:pt x="1189736" y="0"/>
                  </a:cubicBezTo>
                  <a:cubicBezTo>
                    <a:pt x="1846834" y="0"/>
                    <a:pt x="2379472" y="532638"/>
                    <a:pt x="2379472" y="1189736"/>
                  </a:cubicBezTo>
                  <a:cubicBezTo>
                    <a:pt x="2379472" y="1846834"/>
                    <a:pt x="1846834" y="2379472"/>
                    <a:pt x="1189736" y="2379472"/>
                  </a:cubicBezTo>
                  <a:cubicBezTo>
                    <a:pt x="532638" y="2379472"/>
                    <a:pt x="0" y="1846834"/>
                    <a:pt x="0" y="1189736"/>
                  </a:cubicBezTo>
                  <a:close/>
                </a:path>
              </a:pathLst>
            </a:custGeom>
            <a:solidFill>
              <a:srgbClr val="13294B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5885550" y="5301168"/>
            <a:ext cx="1783080" cy="1783080"/>
            <a:chOff x="0" y="0"/>
            <a:chExt cx="2377440" cy="23774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77440" cy="2377440"/>
            </a:xfrm>
            <a:custGeom>
              <a:avLst/>
              <a:gdLst/>
              <a:ahLst/>
              <a:cxnLst/>
              <a:rect l="l" t="t" r="r" b="b"/>
              <a:pathLst>
                <a:path w="2377440" h="2377440">
                  <a:moveTo>
                    <a:pt x="0" y="1188720"/>
                  </a:moveTo>
                  <a:cubicBezTo>
                    <a:pt x="0" y="532257"/>
                    <a:pt x="532257" y="0"/>
                    <a:pt x="1188720" y="0"/>
                  </a:cubicBezTo>
                  <a:cubicBezTo>
                    <a:pt x="1845183" y="0"/>
                    <a:pt x="2377440" y="532257"/>
                    <a:pt x="2377440" y="1188720"/>
                  </a:cubicBezTo>
                  <a:cubicBezTo>
                    <a:pt x="2377440" y="1845183"/>
                    <a:pt x="1845183" y="2377440"/>
                    <a:pt x="1188720" y="2377440"/>
                  </a:cubicBezTo>
                  <a:cubicBezTo>
                    <a:pt x="532257" y="2377440"/>
                    <a:pt x="0" y="1845183"/>
                    <a:pt x="0" y="1188720"/>
                  </a:cubicBezTo>
                  <a:close/>
                </a:path>
              </a:pathLst>
            </a:custGeom>
            <a:solidFill>
              <a:srgbClr val="13294B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5738856" y="7402796"/>
            <a:ext cx="11172782" cy="1783080"/>
            <a:chOff x="0" y="0"/>
            <a:chExt cx="14897042" cy="23774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897100" cy="2377440"/>
            </a:xfrm>
            <a:custGeom>
              <a:avLst/>
              <a:gdLst/>
              <a:ahLst/>
              <a:cxnLst/>
              <a:rect l="l" t="t" r="r" b="b"/>
              <a:pathLst>
                <a:path w="14897100" h="2377440">
                  <a:moveTo>
                    <a:pt x="0" y="0"/>
                  </a:moveTo>
                  <a:lnTo>
                    <a:pt x="14897100" y="0"/>
                  </a:lnTo>
                  <a:lnTo>
                    <a:pt x="14897100" y="2377440"/>
                  </a:lnTo>
                  <a:lnTo>
                    <a:pt x="0" y="2377440"/>
                  </a:lnTo>
                  <a:close/>
                </a:path>
              </a:pathLst>
            </a:custGeom>
            <a:solidFill>
              <a:srgbClr val="61A134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5885550" y="7402796"/>
            <a:ext cx="1783080" cy="1783080"/>
            <a:chOff x="0" y="0"/>
            <a:chExt cx="2377440" cy="237744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377440" cy="2377440"/>
            </a:xfrm>
            <a:custGeom>
              <a:avLst/>
              <a:gdLst/>
              <a:ahLst/>
              <a:cxnLst/>
              <a:rect l="l" t="t" r="r" b="b"/>
              <a:pathLst>
                <a:path w="2377440" h="2377440">
                  <a:moveTo>
                    <a:pt x="0" y="1188720"/>
                  </a:moveTo>
                  <a:cubicBezTo>
                    <a:pt x="0" y="532257"/>
                    <a:pt x="532257" y="0"/>
                    <a:pt x="1188720" y="0"/>
                  </a:cubicBezTo>
                  <a:cubicBezTo>
                    <a:pt x="1845183" y="0"/>
                    <a:pt x="2377440" y="532257"/>
                    <a:pt x="2377440" y="1188720"/>
                  </a:cubicBezTo>
                  <a:cubicBezTo>
                    <a:pt x="2377440" y="1845183"/>
                    <a:pt x="1845183" y="2377440"/>
                    <a:pt x="1188720" y="2377440"/>
                  </a:cubicBezTo>
                  <a:cubicBezTo>
                    <a:pt x="532257" y="2377440"/>
                    <a:pt x="0" y="1845183"/>
                    <a:pt x="0" y="1188720"/>
                  </a:cubicBezTo>
                  <a:close/>
                </a:path>
              </a:pathLst>
            </a:custGeom>
            <a:solidFill>
              <a:srgbClr val="13294B"/>
            </a:solidFill>
          </p:spPr>
        </p:sp>
      </p:grpSp>
      <p:sp>
        <p:nvSpPr>
          <p:cNvPr id="28" name="Freeform 28"/>
          <p:cNvSpPr/>
          <p:nvPr/>
        </p:nvSpPr>
        <p:spPr>
          <a:xfrm>
            <a:off x="16011685" y="1154104"/>
            <a:ext cx="1532378" cy="1538146"/>
          </a:xfrm>
          <a:custGeom>
            <a:avLst/>
            <a:gdLst/>
            <a:ahLst/>
            <a:cxnLst/>
            <a:rect l="l" t="t" r="r" b="b"/>
            <a:pathLst>
              <a:path w="1532378" h="1538146">
                <a:moveTo>
                  <a:pt x="0" y="0"/>
                </a:moveTo>
                <a:lnTo>
                  <a:pt x="1532378" y="0"/>
                </a:lnTo>
                <a:lnTo>
                  <a:pt x="1532378" y="1538146"/>
                </a:lnTo>
                <a:lnTo>
                  <a:pt x="0" y="1538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6011685" y="3699242"/>
            <a:ext cx="1453130" cy="781057"/>
          </a:xfrm>
          <a:custGeom>
            <a:avLst/>
            <a:gdLst/>
            <a:ahLst/>
            <a:cxnLst/>
            <a:rect l="l" t="t" r="r" b="b"/>
            <a:pathLst>
              <a:path w="1453130" h="781057">
                <a:moveTo>
                  <a:pt x="0" y="0"/>
                </a:moveTo>
                <a:lnTo>
                  <a:pt x="1453130" y="0"/>
                </a:lnTo>
                <a:lnTo>
                  <a:pt x="1453130" y="781058"/>
                </a:lnTo>
                <a:lnTo>
                  <a:pt x="0" y="7810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6069755" y="7759847"/>
            <a:ext cx="1336991" cy="1017784"/>
          </a:xfrm>
          <a:custGeom>
            <a:avLst/>
            <a:gdLst/>
            <a:ahLst/>
            <a:cxnLst/>
            <a:rect l="l" t="t" r="r" b="b"/>
            <a:pathLst>
              <a:path w="1336991" h="1017784">
                <a:moveTo>
                  <a:pt x="0" y="0"/>
                </a:moveTo>
                <a:lnTo>
                  <a:pt x="1336991" y="0"/>
                </a:lnTo>
                <a:lnTo>
                  <a:pt x="1336991" y="1017785"/>
                </a:lnTo>
                <a:lnTo>
                  <a:pt x="0" y="10177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6173237" y="5594610"/>
            <a:ext cx="1209275" cy="1195671"/>
          </a:xfrm>
          <a:custGeom>
            <a:avLst/>
            <a:gdLst/>
            <a:ahLst/>
            <a:cxnLst/>
            <a:rect l="l" t="t" r="r" b="b"/>
            <a:pathLst>
              <a:path w="1209275" h="1195671">
                <a:moveTo>
                  <a:pt x="0" y="0"/>
                </a:moveTo>
                <a:lnTo>
                  <a:pt x="1209275" y="0"/>
                </a:lnTo>
                <a:lnTo>
                  <a:pt x="1209275" y="1195671"/>
                </a:lnTo>
                <a:lnTo>
                  <a:pt x="0" y="11956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310688" y="1721818"/>
            <a:ext cx="3403902" cy="907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sz="3300">
                <a:solidFill>
                  <a:srgbClr val="FFFFFF"/>
                </a:solidFill>
                <a:latin typeface="Oswald Bold"/>
              </a:rPr>
              <a:t>Your Employees Are Counting On You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10688" y="3244616"/>
            <a:ext cx="3656836" cy="5524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1"/>
              </a:lnSpc>
            </a:pPr>
            <a:r>
              <a:rPr lang="en-US" sz="2799">
                <a:solidFill>
                  <a:srgbClr val="D5E7FC"/>
                </a:solidFill>
                <a:latin typeface="Oswald"/>
              </a:rPr>
              <a:t>KonnectMD helps your business by addressing the most prevalent pain points your population faces regarding their healthcare: </a:t>
            </a:r>
          </a:p>
          <a:p>
            <a:pPr algn="l">
              <a:lnSpc>
                <a:spcPts val="4031"/>
              </a:lnSpc>
            </a:pPr>
            <a:r>
              <a:rPr lang="en-US" sz="2799">
                <a:solidFill>
                  <a:srgbClr val="D5E7FC"/>
                </a:solidFill>
                <a:latin typeface="Oswald"/>
              </a:rPr>
              <a:t>Cost, Access, and Overly Complicated Patient Experiences. </a:t>
            </a:r>
          </a:p>
          <a:p>
            <a:pPr algn="l">
              <a:lnSpc>
                <a:spcPts val="4031"/>
              </a:lnSpc>
            </a:pPr>
            <a:endParaRPr lang="en-US" sz="2799">
              <a:solidFill>
                <a:srgbClr val="D5E7FC"/>
              </a:solidFill>
              <a:latin typeface="Oswald"/>
            </a:endParaRPr>
          </a:p>
          <a:p>
            <a:pPr algn="l">
              <a:lnSpc>
                <a:spcPts val="4031"/>
              </a:lnSpc>
            </a:pPr>
            <a:r>
              <a:rPr lang="en-US" sz="2799">
                <a:solidFill>
                  <a:srgbClr val="D5E7FC"/>
                </a:solidFill>
                <a:latin typeface="Oswald"/>
              </a:rPr>
              <a:t>Providing KonnectMD benefits your business too!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613070" y="1439688"/>
            <a:ext cx="8366766" cy="1386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26"/>
              </a:lnSpc>
            </a:pPr>
            <a:r>
              <a:rPr lang="en-US" sz="2700">
                <a:solidFill>
                  <a:srgbClr val="000000"/>
                </a:solidFill>
                <a:latin typeface="Oswald Bold"/>
              </a:rPr>
              <a:t>Increase Retention- </a:t>
            </a:r>
            <a:r>
              <a:rPr lang="en-US" sz="2700">
                <a:solidFill>
                  <a:srgbClr val="000000"/>
                </a:solidFill>
                <a:latin typeface="Oswald"/>
              </a:rPr>
              <a:t>Businesses that offer effective benefits have higher employee satisfaction and retention rates.</a:t>
            </a:r>
          </a:p>
          <a:p>
            <a:pPr algn="l">
              <a:lnSpc>
                <a:spcPts val="3726"/>
              </a:lnSpc>
            </a:pPr>
            <a:endParaRPr lang="en-US" sz="2700">
              <a:solidFill>
                <a:srgbClr val="000000"/>
              </a:solidFill>
              <a:latin typeface="Oswa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6613068" y="3540793"/>
            <a:ext cx="8504130" cy="1852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26"/>
              </a:lnSpc>
            </a:pPr>
            <a:r>
              <a:rPr lang="en-US" sz="2700">
                <a:solidFill>
                  <a:srgbClr val="000000"/>
                </a:solidFill>
                <a:latin typeface="Oswald Bold"/>
              </a:rPr>
              <a:t>Attract Talent- </a:t>
            </a:r>
            <a:r>
              <a:rPr lang="en-US" sz="2700">
                <a:solidFill>
                  <a:srgbClr val="000000"/>
                </a:solidFill>
                <a:latin typeface="Oswald"/>
              </a:rPr>
              <a:t>Businesses that offer exceptional benefits stand out, become the top choice for job seekers, and hire 60% faster. </a:t>
            </a:r>
          </a:p>
          <a:p>
            <a:pPr>
              <a:lnSpc>
                <a:spcPts val="3726"/>
              </a:lnSpc>
            </a:pPr>
            <a:endParaRPr lang="en-US" sz="2700">
              <a:solidFill>
                <a:srgbClr val="000000"/>
              </a:solidFill>
              <a:latin typeface="Oswald"/>
            </a:endParaRPr>
          </a:p>
          <a:p>
            <a:pPr algn="l">
              <a:lnSpc>
                <a:spcPts val="3726"/>
              </a:lnSpc>
            </a:pPr>
            <a:endParaRPr lang="en-US" sz="2700">
              <a:solidFill>
                <a:srgbClr val="000000"/>
              </a:solidFill>
              <a:latin typeface="Oswa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6613066" y="5643468"/>
            <a:ext cx="8504132" cy="1386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26"/>
              </a:lnSpc>
            </a:pPr>
            <a:r>
              <a:rPr lang="en-US" sz="2700">
                <a:solidFill>
                  <a:srgbClr val="000000"/>
                </a:solidFill>
                <a:latin typeface="Oswald Bold"/>
              </a:rPr>
              <a:t>Reduce Sick Days- </a:t>
            </a:r>
            <a:r>
              <a:rPr lang="en-US" sz="2700">
                <a:solidFill>
                  <a:srgbClr val="000000"/>
                </a:solidFill>
                <a:latin typeface="Oswald"/>
              </a:rPr>
              <a:t>Access to a "Virtual First" Approach allows employees to seek care on-demand, reducing the need for time off.</a:t>
            </a:r>
          </a:p>
          <a:p>
            <a:pPr algn="l">
              <a:lnSpc>
                <a:spcPts val="3726"/>
              </a:lnSpc>
            </a:pPr>
            <a:endParaRPr lang="en-US" sz="2700">
              <a:solidFill>
                <a:srgbClr val="000000"/>
              </a:solidFill>
              <a:latin typeface="Oswa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6613066" y="7696194"/>
            <a:ext cx="8866599" cy="1852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26"/>
              </a:lnSpc>
            </a:pPr>
            <a:r>
              <a:rPr lang="en-US" sz="2700">
                <a:solidFill>
                  <a:srgbClr val="000000"/>
                </a:solidFill>
                <a:latin typeface="Oswald Bold"/>
              </a:rPr>
              <a:t>Lower Healthcare Costs-</a:t>
            </a:r>
            <a:r>
              <a:rPr lang="en-US" sz="2700">
                <a:solidFill>
                  <a:srgbClr val="000000"/>
                </a:solidFill>
                <a:latin typeface="Oswald"/>
              </a:rPr>
              <a:t> Lower claims and reduce premiums by minimizing visits to urgent care, doctor’s offices, and the ER.</a:t>
            </a:r>
          </a:p>
          <a:p>
            <a:pPr>
              <a:lnSpc>
                <a:spcPts val="3726"/>
              </a:lnSpc>
            </a:pPr>
            <a:endParaRPr lang="en-US" sz="2700">
              <a:solidFill>
                <a:srgbClr val="000000"/>
              </a:solidFill>
              <a:latin typeface="Oswald"/>
            </a:endParaRPr>
          </a:p>
          <a:p>
            <a:pPr algn="l">
              <a:lnSpc>
                <a:spcPts val="3726"/>
              </a:lnSpc>
            </a:pPr>
            <a:endParaRPr lang="en-US" sz="2700">
              <a:solidFill>
                <a:srgbClr val="000000"/>
              </a:solidFill>
              <a:latin typeface="Oswa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361271" y="9717356"/>
            <a:ext cx="4584222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0"/>
              </a:lnSpc>
            </a:pPr>
            <a:r>
              <a:rPr lang="en-US" sz="1275">
                <a:solidFill>
                  <a:srgbClr val="0071CE"/>
                </a:solidFill>
                <a:latin typeface="Oswald"/>
              </a:rPr>
              <a:t>KonnectMD Virtual Healthcare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429384" y="187399"/>
            <a:ext cx="3696123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0"/>
              </a:lnSpc>
            </a:pPr>
            <a:r>
              <a:rPr lang="en-US" sz="1275">
                <a:solidFill>
                  <a:srgbClr val="0171BA"/>
                </a:solidFill>
                <a:latin typeface="Oswald"/>
              </a:rPr>
              <a:t>Proprietary &amp; Confidential | This Is NOT Insurance.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1334</Words>
  <Application>Microsoft Macintosh PowerPoint</Application>
  <PresentationFormat>Custom</PresentationFormat>
  <Paragraphs>307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Oswald</vt:lpstr>
      <vt:lpstr>Oswald Medium Italics</vt:lpstr>
      <vt:lpstr>Oswald Bold</vt:lpstr>
      <vt:lpstr>Arial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KonnectMD Demo</dc:title>
  <cp:lastModifiedBy>Jordan Garcia, HR Director</cp:lastModifiedBy>
  <cp:revision>2</cp:revision>
  <dcterms:created xsi:type="dcterms:W3CDTF">2006-08-16T00:00:00Z</dcterms:created>
  <dcterms:modified xsi:type="dcterms:W3CDTF">2023-08-06T22:06:30Z</dcterms:modified>
  <dc:identifier>DAFqoX5TWlA</dc:identifier>
</cp:coreProperties>
</file>